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86" r:id="rId2"/>
    <p:sldId id="287" r:id="rId3"/>
    <p:sldId id="258" r:id="rId4"/>
    <p:sldId id="259" r:id="rId5"/>
    <p:sldId id="260" r:id="rId6"/>
    <p:sldId id="261" r:id="rId7"/>
    <p:sldId id="262" r:id="rId8"/>
    <p:sldId id="25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3" r:id="rId25"/>
    <p:sldId id="278" r:id="rId26"/>
    <p:sldId id="279" r:id="rId27"/>
    <p:sldId id="290" r:id="rId28"/>
    <p:sldId id="291" r:id="rId29"/>
    <p:sldId id="280" r:id="rId30"/>
    <p:sldId id="284" r:id="rId31"/>
    <p:sldId id="288" r:id="rId32"/>
    <p:sldId id="289" r:id="rId33"/>
    <p:sldId id="297" r:id="rId34"/>
    <p:sldId id="298" r:id="rId35"/>
    <p:sldId id="299" r:id="rId36"/>
    <p:sldId id="300" r:id="rId37"/>
    <p:sldId id="301" r:id="rId38"/>
    <p:sldId id="257" r:id="rId39"/>
    <p:sldId id="292" r:id="rId40"/>
    <p:sldId id="293" r:id="rId41"/>
    <p:sldId id="302" r:id="rId42"/>
    <p:sldId id="303" r:id="rId43"/>
    <p:sldId id="304" r:id="rId44"/>
    <p:sldId id="305" r:id="rId45"/>
    <p:sldId id="281" r:id="rId46"/>
    <p:sldId id="294" r:id="rId47"/>
    <p:sldId id="295" r:id="rId48"/>
    <p:sldId id="296" r:id="rId4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01" cy="496574"/>
          </a:xfrm>
          <a:prstGeom prst="rect">
            <a:avLst/>
          </a:prstGeom>
        </p:spPr>
        <p:txBody>
          <a:bodyPr vert="horz" lIns="92672" tIns="46336" rIns="92672" bIns="4633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70" y="0"/>
            <a:ext cx="2946301" cy="496574"/>
          </a:xfrm>
          <a:prstGeom prst="rect">
            <a:avLst/>
          </a:prstGeom>
        </p:spPr>
        <p:txBody>
          <a:bodyPr vert="horz" lIns="92672" tIns="46336" rIns="92672" bIns="46336" rtlCol="0"/>
          <a:lstStyle>
            <a:lvl1pPr algn="r">
              <a:defRPr sz="1200"/>
            </a:lvl1pPr>
          </a:lstStyle>
          <a:p>
            <a:fld id="{751A69B3-9608-4D7E-AEB6-75716A77FE6F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451"/>
            <a:ext cx="2946301" cy="496574"/>
          </a:xfrm>
          <a:prstGeom prst="rect">
            <a:avLst/>
          </a:prstGeom>
        </p:spPr>
        <p:txBody>
          <a:bodyPr vert="horz" lIns="92672" tIns="46336" rIns="92672" bIns="4633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70" y="9428451"/>
            <a:ext cx="2946301" cy="496574"/>
          </a:xfrm>
          <a:prstGeom prst="rect">
            <a:avLst/>
          </a:prstGeom>
        </p:spPr>
        <p:txBody>
          <a:bodyPr vert="horz" lIns="92672" tIns="46336" rIns="92672" bIns="46336" rtlCol="0" anchor="b"/>
          <a:lstStyle>
            <a:lvl1pPr algn="r">
              <a:defRPr sz="1200"/>
            </a:lvl1pPr>
          </a:lstStyle>
          <a:p>
            <a:fld id="{16EF3FCF-7762-4549-866D-8A33AB957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57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0C817-08DB-4AAE-9CDF-52F9F2EDD3AA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157B7-BC3E-4F37-AE46-7F22AFF0D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49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8E3CA-76CF-49DE-92AA-1C6DC84048D9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64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8EB-32AF-4A23-B3AA-84445C5485E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D460-D651-403F-A715-B5DD4DE6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75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8EB-32AF-4A23-B3AA-84445C5485E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D460-D651-403F-A715-B5DD4DE6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89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8EB-32AF-4A23-B3AA-84445C5485E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D460-D651-403F-A715-B5DD4DE6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38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8EB-32AF-4A23-B3AA-84445C5485E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D460-D651-403F-A715-B5DD4DE6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7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8EB-32AF-4A23-B3AA-84445C5485E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D460-D651-403F-A715-B5DD4DE6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90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8EB-32AF-4A23-B3AA-84445C5485E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D460-D651-403F-A715-B5DD4DE6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60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8EB-32AF-4A23-B3AA-84445C5485E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D460-D651-403F-A715-B5DD4DE6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34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8EB-32AF-4A23-B3AA-84445C5485E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D460-D651-403F-A715-B5DD4DE6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51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8EB-32AF-4A23-B3AA-84445C5485E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D460-D651-403F-A715-B5DD4DE6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50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8EB-32AF-4A23-B3AA-84445C5485E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D460-D651-403F-A715-B5DD4DE6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48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8EB-32AF-4A23-B3AA-84445C5485E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D460-D651-403F-A715-B5DD4DE6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61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28EB-32AF-4A23-B3AA-84445C5485E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7D460-D651-403F-A715-B5DD4DE6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03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9XzfQUXqiYY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9os1VUUp5io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>
                <a:solidFill>
                  <a:srgbClr val="00B050"/>
                </a:solidFill>
              </a:rPr>
              <a:t>Parent Workshop</a:t>
            </a:r>
            <a:br>
              <a:rPr lang="en-GB" sz="6000" b="1" dirty="0" smtClean="0">
                <a:solidFill>
                  <a:srgbClr val="00B050"/>
                </a:solidFill>
              </a:rPr>
            </a:br>
            <a:r>
              <a:rPr lang="en-GB" sz="3100" dirty="0" smtClean="0">
                <a:solidFill>
                  <a:srgbClr val="00B050"/>
                </a:solidFill>
              </a:rPr>
              <a:t>Times Tables</a:t>
            </a:r>
            <a:br>
              <a:rPr lang="en-GB" sz="3100" dirty="0" smtClean="0">
                <a:solidFill>
                  <a:srgbClr val="00B050"/>
                </a:solidFill>
              </a:rPr>
            </a:br>
            <a:r>
              <a:rPr lang="en-GB" sz="3100" dirty="0" smtClean="0">
                <a:solidFill>
                  <a:srgbClr val="00B050"/>
                </a:solidFill>
              </a:rPr>
              <a:t>Key Stage 2</a:t>
            </a:r>
            <a:endParaRPr lang="en-GB" sz="31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Image result for times t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4828084" cy="482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9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截图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5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0" y="2133600"/>
            <a:ext cx="9144000" cy="2159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>
              <a:ea typeface="SimSun" pitchFamily="2" charset="-122"/>
            </a:endParaRPr>
          </a:p>
        </p:txBody>
      </p:sp>
      <p:pic>
        <p:nvPicPr>
          <p:cNvPr id="8195" name="Picture 12" descr="图片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765175"/>
            <a:ext cx="1079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5" descr="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2990850"/>
            <a:ext cx="889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16"/>
          <p:cNvSpPr txBox="1">
            <a:spLocks noChangeArrowheads="1"/>
          </p:cNvSpPr>
          <p:nvPr/>
        </p:nvSpPr>
        <p:spPr bwMode="auto">
          <a:xfrm>
            <a:off x="2771775" y="4443413"/>
            <a:ext cx="370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>
                <a:latin typeface="楷体_GB2312"/>
                <a:ea typeface="楷体_GB2312"/>
                <a:cs typeface="楷体_GB2312"/>
              </a:rPr>
              <a:t>How many 3s？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3203575" y="5300663"/>
            <a:ext cx="23034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>
                <a:solidFill>
                  <a:srgbClr val="FF3300"/>
                </a:solidFill>
                <a:latin typeface="楷体_GB2312"/>
                <a:ea typeface="楷体_GB2312"/>
                <a:cs typeface="楷体_GB2312"/>
              </a:rPr>
              <a:t>One three</a:t>
            </a:r>
            <a:endParaRPr lang="en-US" altLang="en-US">
              <a:solidFill>
                <a:srgbClr val="FF3300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4104" name="AutoShape 12"/>
          <p:cNvSpPr>
            <a:spLocks noChangeArrowheads="1"/>
          </p:cNvSpPr>
          <p:nvPr/>
        </p:nvSpPr>
        <p:spPr bwMode="auto">
          <a:xfrm>
            <a:off x="2771775" y="549275"/>
            <a:ext cx="4319588" cy="1223963"/>
          </a:xfrm>
          <a:prstGeom prst="wedgeEllipseCallout">
            <a:avLst>
              <a:gd name="adj1" fmla="val 63620"/>
              <a:gd name="adj2" fmla="val 1508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 sz="1800">
              <a:ea typeface="SimSun" pitchFamily="2" charset="-122"/>
            </a:endParaRPr>
          </a:p>
        </p:txBody>
      </p:sp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2916238" y="620713"/>
            <a:ext cx="4090987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>
                <a:latin typeface="楷体_GB2312"/>
                <a:ea typeface="楷体_GB2312"/>
                <a:cs typeface="楷体_GB2312"/>
              </a:rPr>
              <a:t>  </a:t>
            </a:r>
            <a:r>
              <a:rPr lang="en-GB" altLang="zh-CN">
                <a:latin typeface="楷体_GB2312"/>
                <a:ea typeface="楷体_GB2312"/>
                <a:cs typeface="楷体_GB2312"/>
              </a:rPr>
              <a:t>Only three</a:t>
            </a:r>
            <a:r>
              <a:rPr lang="zh-CN" altLang="en-US">
                <a:latin typeface="楷体_GB2312"/>
                <a:ea typeface="楷体_GB2312"/>
                <a:cs typeface="楷体_GB2312"/>
              </a:rPr>
              <a:t> people </a:t>
            </a:r>
            <a:endParaRPr lang="en-GB" altLang="zh-CN">
              <a:latin typeface="楷体_GB2312"/>
              <a:ea typeface="楷体_GB2312"/>
              <a:cs typeface="楷体_GB2312"/>
            </a:endParaRPr>
          </a:p>
          <a:p>
            <a:r>
              <a:rPr lang="en-GB" altLang="zh-CN">
                <a:latin typeface="楷体_GB2312"/>
                <a:ea typeface="楷体_GB2312"/>
                <a:cs typeface="楷体_GB2312"/>
              </a:rPr>
              <a:t>     </a:t>
            </a:r>
            <a:r>
              <a:rPr lang="zh-CN" altLang="en-US">
                <a:latin typeface="楷体_GB2312"/>
                <a:ea typeface="楷体_GB2312"/>
                <a:cs typeface="楷体_GB2312"/>
              </a:rPr>
              <a:t>in one boat</a:t>
            </a:r>
          </a:p>
          <a:p>
            <a:r>
              <a:rPr lang="zh-CN" altLang="en-US">
                <a:latin typeface="楷体_GB2312"/>
                <a:ea typeface="楷体_GB2312"/>
                <a:cs typeface="楷体_GB231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13315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02" grpId="0" autoUpdateAnimBg="0"/>
      <p:bldP spid="4104" grpId="0" bldLvl="0" animBg="1" autoUpdateAnimBg="0"/>
      <p:bldP spid="4105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0" y="2133600"/>
            <a:ext cx="9144000" cy="2159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>
              <a:ea typeface="SimSun" pitchFamily="2" charset="-122"/>
            </a:endParaRPr>
          </a:p>
        </p:txBody>
      </p:sp>
      <p:pic>
        <p:nvPicPr>
          <p:cNvPr id="9219" name="Picture 11" descr="图片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765175"/>
            <a:ext cx="1079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4" descr="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565525"/>
            <a:ext cx="889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5" descr="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708275"/>
            <a:ext cx="889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16"/>
          <p:cNvSpPr txBox="1">
            <a:spLocks noChangeArrowheads="1"/>
          </p:cNvSpPr>
          <p:nvPr/>
        </p:nvSpPr>
        <p:spPr bwMode="auto">
          <a:xfrm>
            <a:off x="1692275" y="4437063"/>
            <a:ext cx="3241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>
                <a:latin typeface="楷体_GB2312"/>
                <a:ea typeface="楷体_GB2312"/>
                <a:cs typeface="楷体_GB2312"/>
              </a:rPr>
              <a:t>How many 3s？</a:t>
            </a:r>
          </a:p>
        </p:txBody>
      </p:sp>
      <p:sp>
        <p:nvSpPr>
          <p:cNvPr id="5127" name="Text Box 17"/>
          <p:cNvSpPr txBox="1">
            <a:spLocks noChangeArrowheads="1"/>
          </p:cNvSpPr>
          <p:nvPr/>
        </p:nvSpPr>
        <p:spPr bwMode="auto">
          <a:xfrm>
            <a:off x="180975" y="5157788"/>
            <a:ext cx="82788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>
                <a:latin typeface="楷体_GB2312"/>
                <a:ea typeface="楷体_GB2312"/>
                <a:cs typeface="楷体_GB2312"/>
                <a:sym typeface="Arial" pitchFamily="34" charset="0"/>
              </a:rPr>
              <a:t>How many children altogether</a:t>
            </a:r>
            <a:r>
              <a:rPr lang="en-GB" altLang="zh-CN">
                <a:latin typeface="楷体_GB2312"/>
                <a:ea typeface="楷体_GB2312"/>
                <a:cs typeface="楷体_GB2312"/>
                <a:sym typeface="Arial" pitchFamily="34" charset="0"/>
              </a:rPr>
              <a:t>?</a:t>
            </a:r>
            <a:endParaRPr lang="zh-CN" altLang="en-US">
              <a:latin typeface="楷体_GB2312"/>
              <a:ea typeface="楷体_GB2312"/>
              <a:cs typeface="楷体_GB2312"/>
              <a:sym typeface="Arial" pitchFamily="34" charset="0"/>
            </a:endParaRPr>
          </a:p>
        </p:txBody>
      </p: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2771775" y="5876925"/>
            <a:ext cx="3887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  <a:latin typeface="楷体_GB2312"/>
                <a:ea typeface="楷体_GB2312"/>
                <a:cs typeface="楷体_GB2312"/>
              </a:rPr>
              <a:t>3+3=6</a:t>
            </a:r>
          </a:p>
        </p:txBody>
      </p:sp>
      <p:sp>
        <p:nvSpPr>
          <p:cNvPr id="5129" name="Text Box 19"/>
          <p:cNvSpPr txBox="1">
            <a:spLocks noChangeArrowheads="1"/>
          </p:cNvSpPr>
          <p:nvPr/>
        </p:nvSpPr>
        <p:spPr bwMode="auto">
          <a:xfrm>
            <a:off x="4932363" y="4437063"/>
            <a:ext cx="28813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>
                <a:solidFill>
                  <a:srgbClr val="FF3300"/>
                </a:solidFill>
                <a:latin typeface="楷体_GB2312"/>
                <a:ea typeface="楷体_GB2312"/>
                <a:cs typeface="楷体_GB2312"/>
              </a:rPr>
              <a:t>Two threes</a:t>
            </a:r>
            <a:endParaRPr lang="en-US" altLang="en-US">
              <a:solidFill>
                <a:srgbClr val="FF3300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9226" name="AutoShape 12"/>
          <p:cNvSpPr>
            <a:spLocks noChangeArrowheads="1"/>
          </p:cNvSpPr>
          <p:nvPr/>
        </p:nvSpPr>
        <p:spPr bwMode="auto">
          <a:xfrm>
            <a:off x="2771775" y="549275"/>
            <a:ext cx="4319588" cy="1223963"/>
          </a:xfrm>
          <a:prstGeom prst="wedgeEllipseCallout">
            <a:avLst>
              <a:gd name="adj1" fmla="val 63620"/>
              <a:gd name="adj2" fmla="val 1508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en-US" sz="1800">
              <a:ea typeface="SimSun" pitchFamily="2" charset="-122"/>
            </a:endParaRP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3348038" y="620713"/>
            <a:ext cx="3532187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altLang="zh-CN">
                <a:ea typeface="楷体_GB2312"/>
                <a:cs typeface="楷体_GB2312"/>
              </a:rPr>
              <a:t>Only three people </a:t>
            </a:r>
          </a:p>
          <a:p>
            <a:r>
              <a:rPr lang="en-GB" altLang="zh-CN">
                <a:ea typeface="楷体_GB2312"/>
                <a:cs typeface="楷体_GB2312"/>
              </a:rPr>
              <a:t>in one boat!</a:t>
            </a:r>
            <a:endParaRPr lang="zh-CN" altLang="en-US" sz="180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52402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utoUpdateAnimBg="0"/>
      <p:bldP spid="5127" grpId="0" autoUpdateAnimBg="0"/>
      <p:bldP spid="5128" grpId="0" autoUpdateAnimBg="0"/>
      <p:bldP spid="512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0" y="2420938"/>
            <a:ext cx="9144000" cy="2159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>
              <a:ea typeface="SimSun" pitchFamily="2" charset="-122"/>
            </a:endParaRPr>
          </a:p>
        </p:txBody>
      </p:sp>
      <p:pic>
        <p:nvPicPr>
          <p:cNvPr id="10243" name="Picture 14" descr="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3932238"/>
            <a:ext cx="889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5" descr="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995613"/>
            <a:ext cx="889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16"/>
          <p:cNvGrpSpPr>
            <a:grpSpLocks noChangeAspect="1"/>
          </p:cNvGrpSpPr>
          <p:nvPr/>
        </p:nvGrpSpPr>
        <p:grpSpPr bwMode="auto">
          <a:xfrm>
            <a:off x="2987675" y="2779713"/>
            <a:ext cx="3913188" cy="1524000"/>
            <a:chOff x="0" y="0"/>
            <a:chExt cx="2465" cy="960"/>
          </a:xfrm>
        </p:grpSpPr>
        <p:pic>
          <p:nvPicPr>
            <p:cNvPr id="10258" name="Picture 17" descr="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0"/>
              <a:ext cx="5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18" descr="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" y="499"/>
              <a:ext cx="5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19" descr="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" y="227"/>
              <a:ext cx="5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20" descr="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" y="0"/>
              <a:ext cx="5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4" name="Text Box 21"/>
          <p:cNvSpPr txBox="1">
            <a:spLocks noChangeArrowheads="1"/>
          </p:cNvSpPr>
          <p:nvPr/>
        </p:nvSpPr>
        <p:spPr bwMode="auto">
          <a:xfrm>
            <a:off x="2174875" y="4725988"/>
            <a:ext cx="34782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>
                <a:latin typeface="楷体_GB2312"/>
                <a:ea typeface="楷体_GB2312"/>
                <a:cs typeface="楷体_GB2312"/>
              </a:rPr>
              <a:t>How many 3s？</a:t>
            </a:r>
          </a:p>
        </p:txBody>
      </p:sp>
      <p:sp>
        <p:nvSpPr>
          <p:cNvPr id="6155" name="Text Box 22"/>
          <p:cNvSpPr txBox="1">
            <a:spLocks noChangeArrowheads="1"/>
          </p:cNvSpPr>
          <p:nvPr/>
        </p:nvSpPr>
        <p:spPr bwMode="auto">
          <a:xfrm>
            <a:off x="374650" y="5154613"/>
            <a:ext cx="6213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zh-CN" altLang="en-US">
              <a:ea typeface="楷体_GB2312"/>
              <a:cs typeface="楷体_GB2312"/>
            </a:endParaRPr>
          </a:p>
        </p:txBody>
      </p:sp>
      <p:sp>
        <p:nvSpPr>
          <p:cNvPr id="6156" name="Text Box 23"/>
          <p:cNvSpPr txBox="1">
            <a:spLocks noChangeArrowheads="1"/>
          </p:cNvSpPr>
          <p:nvPr/>
        </p:nvSpPr>
        <p:spPr bwMode="auto">
          <a:xfrm>
            <a:off x="2466975" y="5870575"/>
            <a:ext cx="4537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  <a:latin typeface="楷体_GB2312"/>
                <a:ea typeface="楷体_GB2312"/>
                <a:cs typeface="楷体_GB2312"/>
              </a:rPr>
              <a:t>3+3+3+3+3+3=18</a:t>
            </a:r>
          </a:p>
        </p:txBody>
      </p:sp>
      <p:sp>
        <p:nvSpPr>
          <p:cNvPr id="6157" name="Text Box 24"/>
          <p:cNvSpPr txBox="1">
            <a:spLocks noChangeArrowheads="1"/>
          </p:cNvSpPr>
          <p:nvPr/>
        </p:nvSpPr>
        <p:spPr bwMode="auto">
          <a:xfrm>
            <a:off x="5700713" y="4725988"/>
            <a:ext cx="2808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>
                <a:solidFill>
                  <a:srgbClr val="FF3300"/>
                </a:solidFill>
                <a:latin typeface="楷体_GB2312"/>
                <a:ea typeface="楷体_GB2312"/>
                <a:cs typeface="楷体_GB2312"/>
              </a:rPr>
              <a:t>Six threes</a:t>
            </a:r>
            <a:endParaRPr lang="en-US" altLang="en-US">
              <a:solidFill>
                <a:srgbClr val="FF3300"/>
              </a:solidFill>
              <a:latin typeface="楷体_GB2312"/>
              <a:ea typeface="楷体_GB2312"/>
              <a:cs typeface="楷体_GB2312"/>
            </a:endParaRPr>
          </a:p>
        </p:txBody>
      </p:sp>
      <p:grpSp>
        <p:nvGrpSpPr>
          <p:cNvPr id="6159" name="Group 32"/>
          <p:cNvGrpSpPr>
            <a:grpSpLocks/>
          </p:cNvGrpSpPr>
          <p:nvPr/>
        </p:nvGrpSpPr>
        <p:grpSpPr bwMode="auto">
          <a:xfrm>
            <a:off x="250825" y="620713"/>
            <a:ext cx="7056438" cy="1079500"/>
            <a:chOff x="0" y="0"/>
            <a:chExt cx="3311" cy="771"/>
          </a:xfrm>
        </p:grpSpPr>
        <p:sp>
          <p:nvSpPr>
            <p:cNvPr id="10256" name="AutoShape 33"/>
            <p:cNvSpPr>
              <a:spLocks noChangeArrowheads="1"/>
            </p:cNvSpPr>
            <p:nvPr/>
          </p:nvSpPr>
          <p:spPr bwMode="auto">
            <a:xfrm>
              <a:off x="0" y="0"/>
              <a:ext cx="3311" cy="771"/>
            </a:xfrm>
            <a:prstGeom prst="wedgeEllipseCallout">
              <a:avLst>
                <a:gd name="adj1" fmla="val 57912"/>
                <a:gd name="adj2" fmla="val -3158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sz="1800">
                <a:ea typeface="SimSun" pitchFamily="2" charset="-122"/>
              </a:endParaRPr>
            </a:p>
          </p:txBody>
        </p:sp>
        <p:sp>
          <p:nvSpPr>
            <p:cNvPr id="10257" name="Text Box 34"/>
            <p:cNvSpPr txBox="1">
              <a:spLocks noChangeArrowheads="1"/>
            </p:cNvSpPr>
            <p:nvPr/>
          </p:nvSpPr>
          <p:spPr bwMode="auto">
            <a:xfrm>
              <a:off x="623" y="45"/>
              <a:ext cx="2169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GB" altLang="zh-CN" sz="2800">
                  <a:ea typeface="楷体_GB2312"/>
                  <a:cs typeface="楷体_GB2312"/>
                </a:rPr>
                <a:t>What is happening in these </a:t>
              </a:r>
            </a:p>
            <a:p>
              <a:r>
                <a:rPr lang="en-GB" altLang="zh-CN" sz="2800">
                  <a:ea typeface="楷体_GB2312"/>
                  <a:cs typeface="楷体_GB2312"/>
                </a:rPr>
                <a:t>addition equations</a:t>
              </a:r>
              <a:r>
                <a:rPr lang="zh-CN" altLang="en-US" sz="2800">
                  <a:ea typeface="楷体_GB2312"/>
                  <a:cs typeface="楷体_GB2312"/>
                </a:rPr>
                <a:t>?</a:t>
              </a:r>
            </a:p>
          </p:txBody>
        </p:sp>
      </p:grpSp>
      <p:grpSp>
        <p:nvGrpSpPr>
          <p:cNvPr id="6162" name="Group 35"/>
          <p:cNvGrpSpPr>
            <a:grpSpLocks/>
          </p:cNvGrpSpPr>
          <p:nvPr/>
        </p:nvGrpSpPr>
        <p:grpSpPr bwMode="auto">
          <a:xfrm>
            <a:off x="828675" y="1773238"/>
            <a:ext cx="6121400" cy="939800"/>
            <a:chOff x="0" y="0"/>
            <a:chExt cx="1588" cy="726"/>
          </a:xfrm>
        </p:grpSpPr>
        <p:sp>
          <p:nvSpPr>
            <p:cNvPr id="10254" name="AutoShape 36"/>
            <p:cNvSpPr>
              <a:spLocks noChangeArrowheads="1"/>
            </p:cNvSpPr>
            <p:nvPr/>
          </p:nvSpPr>
          <p:spPr bwMode="auto">
            <a:xfrm>
              <a:off x="0" y="0"/>
              <a:ext cx="1588" cy="726"/>
            </a:xfrm>
            <a:prstGeom prst="wedgeEllipseCallout">
              <a:avLst>
                <a:gd name="adj1" fmla="val 66500"/>
                <a:gd name="adj2" fmla="val -936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>
                <a:ea typeface="SimSun" pitchFamily="2" charset="-122"/>
              </a:endParaRPr>
            </a:p>
          </p:txBody>
        </p:sp>
        <p:sp>
          <p:nvSpPr>
            <p:cNvPr id="10255" name="Text Box 37"/>
            <p:cNvSpPr txBox="1">
              <a:spLocks noChangeArrowheads="1"/>
            </p:cNvSpPr>
            <p:nvPr/>
          </p:nvSpPr>
          <p:spPr bwMode="auto">
            <a:xfrm>
              <a:off x="211" y="145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zh-CN" altLang="en-US" sz="2800">
                <a:solidFill>
                  <a:srgbClr val="FF3300"/>
                </a:solidFill>
                <a:ea typeface="楷体_GB2312"/>
                <a:cs typeface="楷体_GB2312"/>
              </a:endParaRPr>
            </a:p>
          </p:txBody>
        </p:sp>
      </p:grpSp>
      <p:sp>
        <p:nvSpPr>
          <p:cNvPr id="6165" name="Text Box 17"/>
          <p:cNvSpPr txBox="1">
            <a:spLocks noChangeArrowheads="1"/>
          </p:cNvSpPr>
          <p:nvPr/>
        </p:nvSpPr>
        <p:spPr bwMode="auto">
          <a:xfrm>
            <a:off x="1493838" y="5297488"/>
            <a:ext cx="7308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>
                <a:ea typeface="楷体_GB2312"/>
                <a:cs typeface="楷体_GB2312"/>
              </a:rPr>
              <a:t>How many children altogether now？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1149350" y="1882775"/>
            <a:ext cx="5759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altLang="zh-CN" sz="2400">
                <a:solidFill>
                  <a:srgbClr val="FF3300"/>
                </a:solidFill>
                <a:ea typeface="楷体_GB2312"/>
                <a:cs typeface="楷体_GB2312"/>
              </a:rPr>
              <a:t>We are adding</a:t>
            </a:r>
            <a:r>
              <a:rPr lang="zh-CN" altLang="en-US" sz="2400">
                <a:solidFill>
                  <a:srgbClr val="FF3300"/>
                </a:solidFill>
                <a:ea typeface="楷体_GB2312"/>
                <a:cs typeface="楷体_GB2312"/>
              </a:rPr>
              <a:t> successively with the </a:t>
            </a:r>
            <a:endParaRPr lang="en-GB" altLang="zh-CN" sz="2400">
              <a:solidFill>
                <a:srgbClr val="FF3300"/>
              </a:solidFill>
              <a:ea typeface="楷体_GB2312"/>
              <a:cs typeface="楷体_GB2312"/>
            </a:endParaRPr>
          </a:p>
          <a:p>
            <a:r>
              <a:rPr lang="en-GB" altLang="zh-CN" sz="2400">
                <a:solidFill>
                  <a:srgbClr val="FF3300"/>
                </a:solidFill>
                <a:ea typeface="楷体_GB2312"/>
                <a:cs typeface="楷体_GB2312"/>
              </a:rPr>
              <a:t>                  </a:t>
            </a:r>
            <a:r>
              <a:rPr lang="zh-CN" altLang="en-US" sz="2400">
                <a:solidFill>
                  <a:srgbClr val="FF3300"/>
                </a:solidFill>
                <a:ea typeface="楷体_GB2312"/>
                <a:cs typeface="楷体_GB2312"/>
              </a:rPr>
              <a:t> same addend.</a:t>
            </a:r>
          </a:p>
        </p:txBody>
      </p:sp>
    </p:spTree>
    <p:extLst>
      <p:ext uri="{BB962C8B-B14F-4D97-AF65-F5344CB8AC3E}">
        <p14:creationId xmlns:p14="http://schemas.microsoft.com/office/powerpoint/2010/main" val="14439642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utoUpdateAnimBg="0"/>
      <p:bldP spid="6155" grpId="0" autoUpdateAnimBg="0"/>
      <p:bldP spid="6156" grpId="0" autoUpdateAnimBg="0"/>
      <p:bldP spid="6157" grpId="0" autoUpdateAnimBg="0"/>
      <p:bldP spid="6165" grpId="0" autoUpdateAnimBg="0"/>
      <p:bldP spid="6166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0" y="2133600"/>
            <a:ext cx="9144000" cy="2159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>
              <a:ea typeface="SimSun" pitchFamily="2" charset="-122"/>
            </a:endParaRPr>
          </a:p>
        </p:txBody>
      </p:sp>
      <p:pic>
        <p:nvPicPr>
          <p:cNvPr id="11267" name="Picture 11" descr="图片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17475"/>
            <a:ext cx="1079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5" descr="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500438"/>
            <a:ext cx="889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6" descr="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708275"/>
            <a:ext cx="889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0" name="Group 17"/>
          <p:cNvGrpSpPr>
            <a:grpSpLocks noChangeAspect="1"/>
          </p:cNvGrpSpPr>
          <p:nvPr/>
        </p:nvGrpSpPr>
        <p:grpSpPr bwMode="auto">
          <a:xfrm>
            <a:off x="2987675" y="2420938"/>
            <a:ext cx="3913188" cy="1524000"/>
            <a:chOff x="0" y="0"/>
            <a:chExt cx="2465" cy="960"/>
          </a:xfrm>
        </p:grpSpPr>
        <p:pic>
          <p:nvPicPr>
            <p:cNvPr id="11284" name="Picture 18" descr="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0"/>
              <a:ext cx="5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5" name="Picture 19" descr="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" y="499"/>
              <a:ext cx="5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6" name="Picture 20" descr="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" y="227"/>
              <a:ext cx="5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7" name="Picture 21" descr="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" y="0"/>
              <a:ext cx="5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9" name="Group 22"/>
          <p:cNvGrpSpPr>
            <a:grpSpLocks noChangeAspect="1"/>
          </p:cNvGrpSpPr>
          <p:nvPr/>
        </p:nvGrpSpPr>
        <p:grpSpPr bwMode="auto">
          <a:xfrm>
            <a:off x="539750" y="2420938"/>
            <a:ext cx="2976563" cy="1524000"/>
            <a:chOff x="0" y="0"/>
            <a:chExt cx="1875" cy="960"/>
          </a:xfrm>
        </p:grpSpPr>
        <p:pic>
          <p:nvPicPr>
            <p:cNvPr id="11280" name="Picture 23" descr="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499"/>
              <a:ext cx="5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Picture 24" descr="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" y="0"/>
              <a:ext cx="5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2" name="Picture 25" descr="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0"/>
              <a:ext cx="5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3" name="Picture 26" descr="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45"/>
              <a:ext cx="5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84" name="Text Box 27"/>
          <p:cNvSpPr txBox="1">
            <a:spLocks noChangeArrowheads="1"/>
          </p:cNvSpPr>
          <p:nvPr/>
        </p:nvSpPr>
        <p:spPr bwMode="auto">
          <a:xfrm>
            <a:off x="1476375" y="4437063"/>
            <a:ext cx="3527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>
                <a:latin typeface="楷体_GB2312"/>
                <a:ea typeface="楷体_GB2312"/>
                <a:cs typeface="楷体_GB2312"/>
              </a:rPr>
              <a:t>How many 3s？</a:t>
            </a:r>
          </a:p>
        </p:txBody>
      </p:sp>
      <p:sp>
        <p:nvSpPr>
          <p:cNvPr id="7185" name="Text Box 28"/>
          <p:cNvSpPr txBox="1">
            <a:spLocks noChangeArrowheads="1"/>
          </p:cNvSpPr>
          <p:nvPr/>
        </p:nvSpPr>
        <p:spPr bwMode="auto">
          <a:xfrm>
            <a:off x="4932363" y="4437063"/>
            <a:ext cx="32400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>
                <a:solidFill>
                  <a:srgbClr val="FF3300"/>
                </a:solidFill>
                <a:latin typeface="楷体_GB2312"/>
                <a:ea typeface="楷体_GB2312"/>
                <a:cs typeface="楷体_GB2312"/>
              </a:rPr>
              <a:t>ten threes</a:t>
            </a:r>
            <a:endParaRPr lang="en-US" altLang="en-US">
              <a:solidFill>
                <a:srgbClr val="FF3300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7186" name="Text Box 29"/>
          <p:cNvSpPr txBox="1">
            <a:spLocks noChangeArrowheads="1"/>
          </p:cNvSpPr>
          <p:nvPr/>
        </p:nvSpPr>
        <p:spPr bwMode="auto">
          <a:xfrm>
            <a:off x="755650" y="5229225"/>
            <a:ext cx="61182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>
                <a:latin typeface="楷体_GB2312"/>
                <a:ea typeface="楷体_GB2312"/>
                <a:cs typeface="楷体_GB2312"/>
                <a:sym typeface="Arial" pitchFamily="34" charset="0"/>
              </a:rPr>
              <a:t>How many children altoget</a:t>
            </a:r>
            <a:r>
              <a:rPr lang="en-GB" altLang="zh-CN">
                <a:latin typeface="楷体_GB2312"/>
                <a:ea typeface="楷体_GB2312"/>
                <a:cs typeface="楷体_GB2312"/>
                <a:sym typeface="Arial" pitchFamily="34" charset="0"/>
              </a:rPr>
              <a:t>h</a:t>
            </a:r>
            <a:r>
              <a:rPr lang="zh-CN" altLang="en-US">
                <a:latin typeface="楷体_GB2312"/>
                <a:ea typeface="楷体_GB2312"/>
                <a:cs typeface="楷体_GB2312"/>
                <a:sym typeface="Arial" pitchFamily="34" charset="0"/>
              </a:rPr>
              <a:t>er?</a:t>
            </a:r>
          </a:p>
        </p:txBody>
      </p:sp>
      <p:sp>
        <p:nvSpPr>
          <p:cNvPr id="7187" name="Text Box 30"/>
          <p:cNvSpPr txBox="1">
            <a:spLocks noChangeArrowheads="1"/>
          </p:cNvSpPr>
          <p:nvPr/>
        </p:nvSpPr>
        <p:spPr bwMode="auto">
          <a:xfrm>
            <a:off x="3092450" y="5949950"/>
            <a:ext cx="607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2800">
                <a:solidFill>
                  <a:srgbClr val="FF3300"/>
                </a:solidFill>
                <a:latin typeface="楷体_GB2312"/>
                <a:ea typeface="楷体_GB2312"/>
                <a:cs typeface="楷体_GB2312"/>
              </a:rPr>
              <a:t>3+3+3+3+3+3+3+3+3+3=30</a:t>
            </a:r>
          </a:p>
        </p:txBody>
      </p:sp>
      <p:grpSp>
        <p:nvGrpSpPr>
          <p:cNvPr id="7188" name="Group 38"/>
          <p:cNvGrpSpPr>
            <a:grpSpLocks/>
          </p:cNvGrpSpPr>
          <p:nvPr/>
        </p:nvGrpSpPr>
        <p:grpSpPr bwMode="auto">
          <a:xfrm>
            <a:off x="322263" y="908050"/>
            <a:ext cx="7418387" cy="1368425"/>
            <a:chOff x="0" y="0"/>
            <a:chExt cx="3311" cy="771"/>
          </a:xfrm>
        </p:grpSpPr>
        <p:sp>
          <p:nvSpPr>
            <p:cNvPr id="11278" name="AutoShape 39"/>
            <p:cNvSpPr>
              <a:spLocks noChangeArrowheads="1"/>
            </p:cNvSpPr>
            <p:nvPr/>
          </p:nvSpPr>
          <p:spPr bwMode="auto">
            <a:xfrm>
              <a:off x="0" y="0"/>
              <a:ext cx="3311" cy="771"/>
            </a:xfrm>
            <a:prstGeom prst="wedgeEllipseCallout">
              <a:avLst>
                <a:gd name="adj1" fmla="val 57912"/>
                <a:gd name="adj2" fmla="val -3158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 sz="1800">
                <a:ea typeface="SimSun" pitchFamily="2" charset="-122"/>
              </a:endParaRPr>
            </a:p>
          </p:txBody>
        </p:sp>
        <p:sp>
          <p:nvSpPr>
            <p:cNvPr id="11279" name="Text Box 40"/>
            <p:cNvSpPr txBox="1">
              <a:spLocks noChangeArrowheads="1"/>
            </p:cNvSpPr>
            <p:nvPr/>
          </p:nvSpPr>
          <p:spPr bwMode="auto">
            <a:xfrm>
              <a:off x="334" y="123"/>
              <a:ext cx="274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zh-CN" altLang="en-US" sz="2400">
                <a:ea typeface="楷体_GB2312"/>
                <a:cs typeface="楷体_GB2312"/>
              </a:endParaRPr>
            </a:p>
          </p:txBody>
        </p:sp>
      </p:grp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542925" y="1160463"/>
            <a:ext cx="71278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zh-CN" altLang="en-US" sz="2400">
                <a:latin typeface="楷体_GB2312"/>
                <a:ea typeface="楷体_GB2312"/>
                <a:cs typeface="楷体_GB2312"/>
                <a:sym typeface="Arial" pitchFamily="34" charset="0"/>
              </a:rPr>
              <a:t>The sentence of ten threes </a:t>
            </a:r>
            <a:r>
              <a:rPr lang="en-GB" altLang="zh-CN" sz="2400">
                <a:latin typeface="楷体_GB2312"/>
                <a:ea typeface="楷体_GB2312"/>
                <a:cs typeface="楷体_GB2312"/>
                <a:sym typeface="Arial" pitchFamily="34" charset="0"/>
              </a:rPr>
              <a:t>is </a:t>
            </a:r>
            <a:r>
              <a:rPr lang="zh-CN" altLang="en-US" sz="2400">
                <a:latin typeface="楷体_GB2312"/>
                <a:ea typeface="楷体_GB2312"/>
                <a:cs typeface="楷体_GB2312"/>
                <a:sym typeface="Arial" pitchFamily="34" charset="0"/>
              </a:rPr>
              <a:t>very long, what   </a:t>
            </a:r>
            <a:r>
              <a:rPr lang="en-GB" altLang="zh-CN" sz="2400">
                <a:latin typeface="楷体_GB2312"/>
                <a:ea typeface="楷体_GB2312"/>
                <a:cs typeface="楷体_GB2312"/>
                <a:sym typeface="Arial" pitchFamily="34" charset="0"/>
              </a:rPr>
              <a:t>shall</a:t>
            </a:r>
            <a:r>
              <a:rPr lang="zh-CN" altLang="en-US" sz="2400">
                <a:latin typeface="楷体_GB2312"/>
                <a:ea typeface="楷体_GB2312"/>
                <a:cs typeface="楷体_GB2312"/>
                <a:sym typeface="Arial" pitchFamily="34" charset="0"/>
              </a:rPr>
              <a:t> I do if I want to write more 3s?</a:t>
            </a:r>
          </a:p>
        </p:txBody>
      </p:sp>
    </p:spTree>
    <p:extLst>
      <p:ext uri="{BB962C8B-B14F-4D97-AF65-F5344CB8AC3E}">
        <p14:creationId xmlns:p14="http://schemas.microsoft.com/office/powerpoint/2010/main" val="265184881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utoUpdateAnimBg="0"/>
      <p:bldP spid="7185" grpId="0" autoUpdateAnimBg="0"/>
      <p:bldP spid="7186" grpId="0" autoUpdateAnimBg="0"/>
      <p:bldP spid="7187" grpId="0" autoUpdateAnimBg="0"/>
      <p:bldP spid="7192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图片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079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11"/>
          <p:cNvGrpSpPr>
            <a:grpSpLocks/>
          </p:cNvGrpSpPr>
          <p:nvPr/>
        </p:nvGrpSpPr>
        <p:grpSpPr bwMode="auto">
          <a:xfrm>
            <a:off x="400050" y="1895475"/>
            <a:ext cx="2630488" cy="912813"/>
            <a:chOff x="0" y="0"/>
            <a:chExt cx="5760" cy="1360"/>
          </a:xfrm>
        </p:grpSpPr>
        <p:sp>
          <p:nvSpPr>
            <p:cNvPr id="12320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5760" cy="136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800">
                <a:ea typeface="SimSun" pitchFamily="2" charset="-122"/>
              </a:endParaRPr>
            </a:p>
          </p:txBody>
        </p:sp>
        <p:pic>
          <p:nvPicPr>
            <p:cNvPr id="12321" name="Picture 13" descr="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861"/>
              <a:ext cx="5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2" name="Picture 14" descr="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362"/>
              <a:ext cx="5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3" name="Picture 15" descr="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861"/>
              <a:ext cx="5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4" name="Picture 16" descr="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680"/>
              <a:ext cx="5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5" name="Picture 17" descr="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408"/>
              <a:ext cx="5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6" name="Picture 18" descr="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81"/>
              <a:ext cx="5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7" name="Picture 19" descr="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680"/>
              <a:ext cx="5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8" name="Picture 20" descr="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81"/>
              <a:ext cx="5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9" name="Picture 21" descr="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861"/>
              <a:ext cx="5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0" name="Picture 22" descr="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26"/>
              <a:ext cx="56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2" name="Text Box 25"/>
          <p:cNvSpPr txBox="1">
            <a:spLocks noChangeArrowheads="1"/>
          </p:cNvSpPr>
          <p:nvPr/>
        </p:nvSpPr>
        <p:spPr bwMode="auto">
          <a:xfrm>
            <a:off x="0" y="2924175"/>
            <a:ext cx="3700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altLang="zh-CN" sz="2400">
                <a:latin typeface="楷体_GB2312"/>
                <a:ea typeface="楷体_GB2312"/>
                <a:cs typeface="楷体_GB2312"/>
                <a:sym typeface="Arial" pitchFamily="34" charset="0"/>
              </a:rPr>
              <a:t>The addition sentence:</a:t>
            </a:r>
            <a:endParaRPr lang="zh-CN" altLang="en-US" sz="2400">
              <a:latin typeface="楷体_GB2312"/>
              <a:ea typeface="楷体_GB2312"/>
              <a:cs typeface="楷体_GB2312"/>
              <a:sym typeface="Arial" pitchFamily="34" charset="0"/>
            </a:endParaRPr>
          </a:p>
        </p:txBody>
      </p:sp>
      <p:sp>
        <p:nvSpPr>
          <p:cNvPr id="12293" name="Text Box 26"/>
          <p:cNvSpPr txBox="1">
            <a:spLocks noChangeArrowheads="1"/>
          </p:cNvSpPr>
          <p:nvPr/>
        </p:nvSpPr>
        <p:spPr bwMode="auto">
          <a:xfrm>
            <a:off x="3563938" y="2928938"/>
            <a:ext cx="506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2400">
                <a:solidFill>
                  <a:srgbClr val="660033"/>
                </a:solidFill>
                <a:latin typeface="楷体_GB2312"/>
                <a:ea typeface="楷体_GB2312"/>
                <a:cs typeface="楷体_GB2312"/>
              </a:rPr>
              <a:t>3+3+3+3+3+3+3+3+3+3=30</a:t>
            </a:r>
          </a:p>
        </p:txBody>
      </p:sp>
      <p:sp>
        <p:nvSpPr>
          <p:cNvPr id="8211" name="Text Box 30"/>
          <p:cNvSpPr txBox="1">
            <a:spLocks noChangeArrowheads="1"/>
          </p:cNvSpPr>
          <p:nvPr/>
        </p:nvSpPr>
        <p:spPr bwMode="auto">
          <a:xfrm>
            <a:off x="3327400" y="3608388"/>
            <a:ext cx="28241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CC0000"/>
                </a:solidFill>
                <a:latin typeface="楷体_GB2312"/>
                <a:ea typeface="楷体_GB2312"/>
                <a:cs typeface="楷体_GB2312"/>
              </a:rPr>
              <a:t>10 × 3  = 30</a:t>
            </a:r>
          </a:p>
        </p:txBody>
      </p:sp>
      <p:sp>
        <p:nvSpPr>
          <p:cNvPr id="8212" name="Text Box 31"/>
          <p:cNvSpPr txBox="1">
            <a:spLocks noChangeArrowheads="1"/>
          </p:cNvSpPr>
          <p:nvPr/>
        </p:nvSpPr>
        <p:spPr bwMode="auto">
          <a:xfrm>
            <a:off x="6388100" y="3694113"/>
            <a:ext cx="2994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280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10</a:t>
            </a:r>
            <a:r>
              <a:rPr lang="zh-CN" altLang="en-US" sz="280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 times </a:t>
            </a:r>
            <a:r>
              <a:rPr lang="en-US" altLang="en-US" sz="280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3</a:t>
            </a:r>
            <a:r>
              <a:rPr lang="zh-CN" altLang="en-US" sz="280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 makes </a:t>
            </a:r>
            <a:r>
              <a:rPr lang="en-US" altLang="en-US" sz="280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30</a:t>
            </a:r>
            <a:endParaRPr lang="zh-CN" altLang="en-US" sz="2800">
              <a:solidFill>
                <a:schemeClr val="accent2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1382713" y="79375"/>
            <a:ext cx="6553200" cy="936625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>
                <a:latin typeface="楷体_GB2312"/>
                <a:ea typeface="楷体_GB2312"/>
                <a:cs typeface="楷体_GB2312"/>
                <a:sym typeface="Arial" pitchFamily="34" charset="0"/>
              </a:rPr>
              <a:t>When we are doing successive addition </a:t>
            </a:r>
          </a:p>
          <a:p>
            <a:pPr algn="ctr"/>
            <a:r>
              <a:rPr lang="zh-CN" altLang="en-US" sz="2400">
                <a:latin typeface="楷体_GB2312"/>
                <a:ea typeface="楷体_GB2312"/>
                <a:cs typeface="楷体_GB2312"/>
                <a:sym typeface="Arial" pitchFamily="34" charset="0"/>
              </a:rPr>
              <a:t>it will be easier if we use multiplication</a:t>
            </a:r>
            <a:endParaRPr lang="en-US" altLang="en-US" sz="2400">
              <a:latin typeface="楷体_GB2312"/>
              <a:ea typeface="楷体_GB2312"/>
              <a:cs typeface="楷体_GB2312"/>
              <a:sym typeface="Arial" pitchFamily="34" charset="0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2124075" y="4870450"/>
            <a:ext cx="4897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 sz="2800">
                <a:latin typeface="楷体_GB2312"/>
                <a:ea typeface="楷体_GB2312"/>
                <a:cs typeface="楷体_GB2312"/>
                <a:sym typeface="Arial" pitchFamily="34" charset="0"/>
              </a:rPr>
              <a:t>The number of  boats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612775" y="4941888"/>
            <a:ext cx="5048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 altLang="en-US">
              <a:ea typeface="SimSun" pitchFamily="2" charset="-122"/>
            </a:endParaRP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2116138" y="5589588"/>
            <a:ext cx="6553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 sz="2800">
                <a:latin typeface="楷体_GB2312"/>
                <a:ea typeface="楷体_GB2312"/>
                <a:cs typeface="楷体_GB2312"/>
                <a:sym typeface="Arial" pitchFamily="34" charset="0"/>
              </a:rPr>
              <a:t>The number of people in each boat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544513" y="6310313"/>
            <a:ext cx="5048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 altLang="en-US">
              <a:ea typeface="SimSun" pitchFamily="2" charset="-122"/>
            </a:endParaRP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2116138" y="6165850"/>
            <a:ext cx="71993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 sz="2800">
                <a:latin typeface="楷体_GB2312"/>
                <a:ea typeface="楷体_GB2312"/>
                <a:cs typeface="楷体_GB2312"/>
                <a:sym typeface="Arial" pitchFamily="34" charset="0"/>
              </a:rPr>
              <a:t>The number of people altogether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612775" y="5734050"/>
            <a:ext cx="50165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 altLang="en-US">
              <a:ea typeface="SimSun" pitchFamily="2" charset="-122"/>
            </a:endParaRP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554038" y="4870450"/>
            <a:ext cx="911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 sz="2800">
                <a:solidFill>
                  <a:srgbClr val="CC0000"/>
                </a:solidFill>
                <a:latin typeface="楷体_GB2312"/>
                <a:ea typeface="楷体_GB2312"/>
                <a:cs typeface="楷体_GB2312"/>
                <a:sym typeface="Arial" pitchFamily="34" charset="0"/>
              </a:rPr>
              <a:t>10</a:t>
            </a:r>
            <a:endParaRPr lang="en-US" altLang="en-US" sz="2800">
              <a:solidFill>
                <a:srgbClr val="CC0000"/>
              </a:solidFill>
              <a:latin typeface="楷体_GB2312"/>
              <a:ea typeface="楷体_GB2312"/>
              <a:cs typeface="楷体_GB2312"/>
              <a:sym typeface="Arial" pitchFamily="34" charset="0"/>
            </a:endParaRP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574675" y="5641975"/>
            <a:ext cx="6080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 sz="2800">
                <a:solidFill>
                  <a:srgbClr val="CC0000"/>
                </a:solidFill>
                <a:latin typeface="楷体_GB2312"/>
                <a:ea typeface="楷体_GB2312"/>
                <a:cs typeface="楷体_GB2312"/>
                <a:sym typeface="Arial" pitchFamily="34" charset="0"/>
              </a:rPr>
              <a:t>3</a:t>
            </a:r>
            <a:endParaRPr lang="en-US" altLang="en-US" sz="2800">
              <a:solidFill>
                <a:srgbClr val="CC0000"/>
              </a:solidFill>
              <a:latin typeface="楷体_GB2312"/>
              <a:ea typeface="楷体_GB2312"/>
              <a:cs typeface="楷体_GB2312"/>
              <a:sym typeface="Arial" pitchFamily="34" charset="0"/>
            </a:endParaRP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544513" y="6224588"/>
            <a:ext cx="914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 sz="2800">
                <a:solidFill>
                  <a:srgbClr val="CC0000"/>
                </a:solidFill>
                <a:latin typeface="楷体_GB2312"/>
                <a:ea typeface="楷体_GB2312"/>
                <a:cs typeface="楷体_GB2312"/>
                <a:sym typeface="Arial" pitchFamily="34" charset="0"/>
              </a:rPr>
              <a:t>30</a:t>
            </a:r>
            <a:endParaRPr lang="en-US" altLang="en-US" sz="2800">
              <a:solidFill>
                <a:srgbClr val="CC0000"/>
              </a:solidFill>
              <a:latin typeface="楷体_GB2312"/>
              <a:ea typeface="楷体_GB2312"/>
              <a:cs typeface="楷体_GB2312"/>
              <a:sym typeface="Arial" pitchFamily="34" charset="0"/>
            </a:endParaRPr>
          </a:p>
        </p:txBody>
      </p:sp>
      <p:grpSp>
        <p:nvGrpSpPr>
          <p:cNvPr id="8224" name="Group 27"/>
          <p:cNvGrpSpPr>
            <a:grpSpLocks/>
          </p:cNvGrpSpPr>
          <p:nvPr/>
        </p:nvGrpSpPr>
        <p:grpSpPr bwMode="auto">
          <a:xfrm>
            <a:off x="3060700" y="1127125"/>
            <a:ext cx="4394200" cy="1152525"/>
            <a:chOff x="0" y="0"/>
            <a:chExt cx="2768" cy="726"/>
          </a:xfrm>
        </p:grpSpPr>
        <p:sp>
          <p:nvSpPr>
            <p:cNvPr id="12318" name="AutoShape 28"/>
            <p:cNvSpPr>
              <a:spLocks noChangeArrowheads="1"/>
            </p:cNvSpPr>
            <p:nvPr/>
          </p:nvSpPr>
          <p:spPr bwMode="auto">
            <a:xfrm>
              <a:off x="0" y="0"/>
              <a:ext cx="2768" cy="726"/>
            </a:xfrm>
            <a:prstGeom prst="wedgeEllipseCallout">
              <a:avLst>
                <a:gd name="adj1" fmla="val 58995"/>
                <a:gd name="adj2" fmla="val -1184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latin typeface="楷体_GB2312"/>
                <a:ea typeface="楷体_GB2312"/>
                <a:cs typeface="楷体_GB2312"/>
              </a:endParaRPr>
            </a:p>
          </p:txBody>
        </p:sp>
        <p:sp>
          <p:nvSpPr>
            <p:cNvPr id="12319" name="Text Box 29"/>
            <p:cNvSpPr txBox="1">
              <a:spLocks noChangeArrowheads="1"/>
            </p:cNvSpPr>
            <p:nvPr/>
          </p:nvSpPr>
          <p:spPr bwMode="auto">
            <a:xfrm>
              <a:off x="459" y="0"/>
              <a:ext cx="203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zh-CN" altLang="en-US">
                <a:latin typeface="楷体_GB2312"/>
                <a:ea typeface="楷体_GB2312"/>
                <a:cs typeface="楷体_GB2312"/>
              </a:endParaRPr>
            </a:p>
          </p:txBody>
        </p:sp>
      </p:grp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3348038" y="1341438"/>
            <a:ext cx="48244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 sz="2400">
                <a:latin typeface="楷体_GB2312"/>
                <a:ea typeface="楷体_GB2312"/>
                <a:cs typeface="楷体_GB2312"/>
                <a:sym typeface="Arial" pitchFamily="34" charset="0"/>
              </a:rPr>
              <a:t>How to describe ten threes </a:t>
            </a:r>
          </a:p>
          <a:p>
            <a:r>
              <a:rPr lang="zh-CN" altLang="en-US" sz="2400">
                <a:latin typeface="楷体_GB2312"/>
                <a:ea typeface="楷体_GB2312"/>
                <a:cs typeface="楷体_GB2312"/>
                <a:sym typeface="Arial" pitchFamily="34" charset="0"/>
              </a:rPr>
              <a:t>in multiplication?</a:t>
            </a:r>
          </a:p>
        </p:txBody>
      </p:sp>
      <p:sp>
        <p:nvSpPr>
          <p:cNvPr id="8228" name="AutoShape 36"/>
          <p:cNvSpPr>
            <a:spLocks noChangeArrowheads="1"/>
          </p:cNvSpPr>
          <p:nvPr/>
        </p:nvSpPr>
        <p:spPr bwMode="auto">
          <a:xfrm>
            <a:off x="-11113" y="3573463"/>
            <a:ext cx="3240088" cy="6477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ea typeface="SimSun" pitchFamily="2" charset="-122"/>
            </a:endParaRP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222250" y="3697288"/>
            <a:ext cx="3006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 sz="2000">
                <a:solidFill>
                  <a:srgbClr val="FF0000"/>
                </a:solidFill>
                <a:ea typeface="SimSun" pitchFamily="2" charset="-122"/>
              </a:rPr>
              <a:t>Multiplication</a:t>
            </a:r>
            <a:r>
              <a:rPr lang="en-GB" altLang="zh-CN" sz="2000">
                <a:solidFill>
                  <a:srgbClr val="FF0000"/>
                </a:solidFill>
                <a:ea typeface="SimSun" pitchFamily="2" charset="-122"/>
              </a:rPr>
              <a:t> sentence</a:t>
            </a:r>
            <a:endParaRPr lang="zh-CN" altLang="en-US" sz="2000">
              <a:solidFill>
                <a:srgbClr val="FF0000"/>
              </a:solidFill>
              <a:ea typeface="SimSun" pitchFamily="2" charset="-122"/>
            </a:endParaRPr>
          </a:p>
        </p:txBody>
      </p:sp>
      <p:grpSp>
        <p:nvGrpSpPr>
          <p:cNvPr id="8230" name="Group 27"/>
          <p:cNvGrpSpPr>
            <a:grpSpLocks/>
          </p:cNvGrpSpPr>
          <p:nvPr/>
        </p:nvGrpSpPr>
        <p:grpSpPr bwMode="auto">
          <a:xfrm>
            <a:off x="3073400" y="1127125"/>
            <a:ext cx="4394200" cy="1152525"/>
            <a:chOff x="0" y="0"/>
            <a:chExt cx="2768" cy="726"/>
          </a:xfrm>
        </p:grpSpPr>
        <p:sp>
          <p:nvSpPr>
            <p:cNvPr id="12316" name="AutoShape 28"/>
            <p:cNvSpPr>
              <a:spLocks noChangeArrowheads="1"/>
            </p:cNvSpPr>
            <p:nvPr/>
          </p:nvSpPr>
          <p:spPr bwMode="auto">
            <a:xfrm>
              <a:off x="0" y="0"/>
              <a:ext cx="2768" cy="726"/>
            </a:xfrm>
            <a:prstGeom prst="wedgeEllipseCallout">
              <a:avLst>
                <a:gd name="adj1" fmla="val 58995"/>
                <a:gd name="adj2" fmla="val -1184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latin typeface="楷体_GB2312"/>
                <a:ea typeface="楷体_GB2312"/>
                <a:cs typeface="楷体_GB2312"/>
              </a:endParaRPr>
            </a:p>
          </p:txBody>
        </p:sp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>
              <a:off x="459" y="0"/>
              <a:ext cx="203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zh-CN" altLang="en-US">
                <a:latin typeface="楷体_GB2312"/>
                <a:ea typeface="楷体_GB2312"/>
                <a:cs typeface="楷体_GB2312"/>
              </a:endParaRPr>
            </a:p>
          </p:txBody>
        </p:sp>
      </p:grp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3362325" y="1341438"/>
            <a:ext cx="4822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 sz="2400">
                <a:latin typeface="楷体_GB2312"/>
                <a:ea typeface="楷体_GB2312"/>
                <a:cs typeface="楷体_GB2312"/>
                <a:sym typeface="Arial" pitchFamily="34" charset="0"/>
              </a:rPr>
              <a:t>How to describe ten threes </a:t>
            </a:r>
          </a:p>
          <a:p>
            <a:r>
              <a:rPr lang="zh-CN" altLang="en-US" sz="2400">
                <a:latin typeface="楷体_GB2312"/>
                <a:ea typeface="楷体_GB2312"/>
                <a:cs typeface="楷体_GB2312"/>
                <a:sym typeface="Arial" pitchFamily="34" charset="0"/>
              </a:rPr>
              <a:t>in multiplication?</a:t>
            </a:r>
          </a:p>
        </p:txBody>
      </p:sp>
      <p:grpSp>
        <p:nvGrpSpPr>
          <p:cNvPr id="8234" name="Group 27"/>
          <p:cNvGrpSpPr>
            <a:grpSpLocks/>
          </p:cNvGrpSpPr>
          <p:nvPr/>
        </p:nvGrpSpPr>
        <p:grpSpPr bwMode="auto">
          <a:xfrm>
            <a:off x="3073400" y="1139825"/>
            <a:ext cx="4394200" cy="1152525"/>
            <a:chOff x="0" y="0"/>
            <a:chExt cx="2768" cy="726"/>
          </a:xfrm>
        </p:grpSpPr>
        <p:sp>
          <p:nvSpPr>
            <p:cNvPr id="12314" name="AutoShape 28"/>
            <p:cNvSpPr>
              <a:spLocks noChangeArrowheads="1"/>
            </p:cNvSpPr>
            <p:nvPr/>
          </p:nvSpPr>
          <p:spPr bwMode="auto">
            <a:xfrm>
              <a:off x="0" y="0"/>
              <a:ext cx="2768" cy="726"/>
            </a:xfrm>
            <a:prstGeom prst="wedgeEllipseCallout">
              <a:avLst>
                <a:gd name="adj1" fmla="val 58995"/>
                <a:gd name="adj2" fmla="val -1184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3200">
                <a:latin typeface="楷体_GB2312"/>
                <a:ea typeface="楷体_GB2312"/>
                <a:cs typeface="楷体_GB2312"/>
              </a:endParaRPr>
            </a:p>
          </p:txBody>
        </p:sp>
        <p:sp>
          <p:nvSpPr>
            <p:cNvPr id="12315" name="Text Box 29"/>
            <p:cNvSpPr txBox="1">
              <a:spLocks noChangeArrowheads="1"/>
            </p:cNvSpPr>
            <p:nvPr/>
          </p:nvSpPr>
          <p:spPr bwMode="auto">
            <a:xfrm>
              <a:off x="459" y="0"/>
              <a:ext cx="203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endParaRPr lang="zh-CN" altLang="en-US">
                <a:latin typeface="楷体_GB2312"/>
                <a:ea typeface="楷体_GB2312"/>
                <a:cs typeface="楷体_GB2312"/>
              </a:endParaRPr>
            </a:p>
          </p:txBody>
        </p:sp>
      </p:grpSp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3362325" y="1398588"/>
            <a:ext cx="48228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altLang="zh-CN" sz="2000">
                <a:latin typeface="楷体_GB2312"/>
                <a:ea typeface="楷体_GB2312"/>
                <a:cs typeface="楷体_GB2312"/>
                <a:sym typeface="Arial" pitchFamily="34" charset="0"/>
              </a:rPr>
              <a:t>How do I write t</a:t>
            </a:r>
            <a:r>
              <a:rPr lang="zh-CN" altLang="en-US" sz="2000">
                <a:latin typeface="楷体_GB2312"/>
                <a:ea typeface="楷体_GB2312"/>
                <a:cs typeface="楷体_GB2312"/>
                <a:sym typeface="Arial" pitchFamily="34" charset="0"/>
              </a:rPr>
              <a:t>en threes </a:t>
            </a:r>
          </a:p>
          <a:p>
            <a:r>
              <a:rPr lang="en-GB" altLang="zh-CN" sz="2000">
                <a:latin typeface="楷体_GB2312"/>
                <a:ea typeface="楷体_GB2312"/>
                <a:cs typeface="楷体_GB2312"/>
                <a:sym typeface="Arial" pitchFamily="34" charset="0"/>
              </a:rPr>
              <a:t>as a multiplication sentence?</a:t>
            </a:r>
            <a:endParaRPr lang="zh-CN" altLang="en-US" sz="2000">
              <a:latin typeface="楷体_GB2312"/>
              <a:ea typeface="楷体_GB2312"/>
              <a:cs typeface="楷体_GB231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104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 autoUpdateAnimBg="0"/>
      <p:bldP spid="8212" grpId="0" autoUpdateAnimBg="0"/>
      <p:bldP spid="8214" grpId="0" bldLvl="0" animBg="1" autoUpdateAnimBg="0"/>
      <p:bldP spid="8215" grpId="0" bldLvl="0" autoUpdateAnimBg="0"/>
      <p:bldP spid="8216" grpId="0" animBg="1"/>
      <p:bldP spid="8217" grpId="0" bldLvl="0" autoUpdateAnimBg="0"/>
      <p:bldP spid="8218" grpId="0" animBg="1"/>
      <p:bldP spid="8219" grpId="0" bldLvl="0" autoUpdateAnimBg="0"/>
      <p:bldP spid="8220" grpId="0" animBg="1"/>
      <p:bldP spid="8221" grpId="0" bldLvl="0" autoUpdateAnimBg="0"/>
      <p:bldP spid="8222" grpId="0" bldLvl="0" autoUpdateAnimBg="0"/>
      <p:bldP spid="8223" grpId="0" bldLvl="0" autoUpdateAnimBg="0"/>
      <p:bldP spid="8227" grpId="0" bldLvl="0" autoUpdateAnimBg="0"/>
      <p:bldP spid="8227" grpId="1" bldLvl="0" autoUpdateAnimBg="0"/>
      <p:bldP spid="8227" grpId="2" bldLvl="0" autoUpdateAnimBg="0"/>
      <p:bldP spid="8227" grpId="3" bldLvl="0" autoUpdateAnimBg="0"/>
      <p:bldP spid="8227" grpId="4" bldLvl="0" autoUpdateAnimBg="0"/>
      <p:bldP spid="8227" grpId="5" bldLvl="0" autoUpdateAnimBg="0"/>
      <p:bldP spid="8228" grpId="0" bldLvl="0" animBg="1" autoUpdateAnimBg="0"/>
      <p:bldP spid="8229" grpId="0" bldLvl="0" autoUpdateAnimBg="0"/>
      <p:bldP spid="8233" grpId="0" bldLvl="0" autoUpdateAnimBg="0"/>
      <p:bldP spid="8233" grpId="1" bldLvl="0" autoUpdateAnimBg="0"/>
      <p:bldP spid="8233" grpId="2" bldLvl="0" autoUpdateAnimBg="0"/>
      <p:bldP spid="8233" grpId="3" bldLvl="0" autoUpdateAnimBg="0"/>
      <p:bldP spid="8233" grpId="4" bldLvl="0" autoUpdateAnimBg="0"/>
      <p:bldP spid="8233" grpId="5" bldLvl="0" autoUpdateAnimBg="0"/>
      <p:bldP spid="8237" grpId="0" bldLvl="0" autoUpdateAnimBg="0"/>
      <p:bldP spid="8237" grpId="1" bldLvl="0" autoUpdateAnimBg="0"/>
      <p:bldP spid="8237" grpId="2" bldLvl="0" autoUpdateAnimBg="0"/>
      <p:bldP spid="8237" grpId="3" bldLvl="0" autoUpdateAnimBg="0"/>
      <p:bldP spid="8237" grpId="4" bldLvl="0" autoUpdateAnimBg="0"/>
      <p:bldP spid="8237" grpId="5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4250"/>
            <a:ext cx="345598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2" descr="图片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90500"/>
            <a:ext cx="1079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AutoShape 13"/>
          <p:cNvSpPr>
            <a:spLocks noChangeArrowheads="1"/>
          </p:cNvSpPr>
          <p:nvPr/>
        </p:nvSpPr>
        <p:spPr bwMode="auto">
          <a:xfrm>
            <a:off x="2124075" y="265113"/>
            <a:ext cx="5256213" cy="1293812"/>
          </a:xfrm>
          <a:prstGeom prst="wedgeEllipseCallout">
            <a:avLst>
              <a:gd name="adj1" fmla="val 57139"/>
              <a:gd name="adj2" fmla="val -1073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 sz="1800">
              <a:ea typeface="SimSun" pitchFamily="2" charset="-122"/>
            </a:endParaRPr>
          </a:p>
        </p:txBody>
      </p:sp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2630488" y="303213"/>
            <a:ext cx="48021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>
                <a:ea typeface="楷体_GB2312"/>
                <a:cs typeface="楷体_GB2312"/>
              </a:rPr>
              <a:t>How many children </a:t>
            </a:r>
          </a:p>
          <a:p>
            <a:r>
              <a:rPr lang="zh-CN" altLang="en-US">
                <a:ea typeface="楷体_GB2312"/>
                <a:cs typeface="楷体_GB2312"/>
              </a:rPr>
              <a:t>altogether in the cups？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8588" y="3011488"/>
            <a:ext cx="8210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altLang="zh-CN" sz="2400">
                <a:ea typeface="SimSun" pitchFamily="2" charset="-122"/>
              </a:rPr>
              <a:t>A</a:t>
            </a:r>
            <a:r>
              <a:rPr lang="zh-CN" altLang="en-US" sz="2400">
                <a:ea typeface="SimSun" pitchFamily="2" charset="-122"/>
              </a:rPr>
              <a:t>ddition number sentence:__________________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7950" y="3789363"/>
            <a:ext cx="9936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altLang="zh-CN" sz="2400">
                <a:ea typeface="SimSun" pitchFamily="2" charset="-122"/>
                <a:sym typeface="Arial" pitchFamily="34" charset="0"/>
              </a:rPr>
              <a:t>M</a:t>
            </a:r>
            <a:r>
              <a:rPr lang="zh-CN" altLang="en-US" sz="2400">
                <a:ea typeface="SimSun" pitchFamily="2" charset="-122"/>
                <a:sym typeface="Arial" pitchFamily="34" charset="0"/>
              </a:rPr>
              <a:t>ulplication number sentence</a:t>
            </a:r>
            <a:r>
              <a:rPr lang="zh-CN" altLang="en-US" sz="2800">
                <a:ea typeface="SimSun" pitchFamily="2" charset="-122"/>
                <a:sym typeface="Arial" pitchFamily="34" charset="0"/>
              </a:rPr>
              <a:t>:_________________</a:t>
            </a:r>
            <a:endParaRPr lang="en-US" altLang="en-US" sz="2800">
              <a:ea typeface="SimSun" pitchFamily="2" charset="-122"/>
              <a:sym typeface="Arial" pitchFamily="34" charset="0"/>
            </a:endParaRPr>
          </a:p>
        </p:txBody>
      </p:sp>
      <p:sp>
        <p:nvSpPr>
          <p:cNvPr id="10248" name="Text Box 38"/>
          <p:cNvSpPr txBox="1">
            <a:spLocks noChangeArrowheads="1"/>
          </p:cNvSpPr>
          <p:nvPr/>
        </p:nvSpPr>
        <p:spPr bwMode="auto">
          <a:xfrm>
            <a:off x="3816350" y="2781300"/>
            <a:ext cx="53800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  <a:latin typeface="楷体_GB2312"/>
                <a:ea typeface="楷体_GB2312"/>
                <a:cs typeface="楷体_GB2312"/>
              </a:rPr>
              <a:t>4+4+4+4+4=20 (</a:t>
            </a:r>
            <a:r>
              <a:rPr lang="zh-CN" altLang="en-US">
                <a:solidFill>
                  <a:srgbClr val="FF3300"/>
                </a:solidFill>
                <a:latin typeface="楷体_GB2312"/>
                <a:ea typeface="楷体_GB2312"/>
                <a:cs typeface="楷体_GB2312"/>
              </a:rPr>
              <a:t>people</a:t>
            </a:r>
            <a:r>
              <a:rPr lang="en-US" altLang="en-US">
                <a:solidFill>
                  <a:srgbClr val="FF3300"/>
                </a:solidFill>
                <a:latin typeface="楷体_GB2312"/>
                <a:ea typeface="楷体_GB2312"/>
                <a:cs typeface="楷体_GB2312"/>
              </a:rPr>
              <a:t>)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397375" y="3587750"/>
            <a:ext cx="3868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>
                <a:solidFill>
                  <a:srgbClr val="FF3300"/>
                </a:solidFill>
                <a:latin typeface="楷体_GB2312"/>
                <a:ea typeface="楷体_GB2312"/>
                <a:cs typeface="楷体_GB2312"/>
                <a:sym typeface="Arial" pitchFamily="34" charset="0"/>
              </a:rPr>
              <a:t>5</a:t>
            </a:r>
            <a:r>
              <a:rPr lang="en-GB" altLang="zh-CN">
                <a:solidFill>
                  <a:srgbClr val="FF3300"/>
                </a:solidFill>
                <a:latin typeface="楷体_GB2312"/>
                <a:ea typeface="楷体_GB2312"/>
                <a:cs typeface="楷体_GB2312"/>
                <a:sym typeface="Arial" pitchFamily="34" charset="0"/>
              </a:rPr>
              <a:t>x</a:t>
            </a:r>
            <a:r>
              <a:rPr lang="zh-CN" altLang="en-US">
                <a:solidFill>
                  <a:srgbClr val="FF3300"/>
                </a:solidFill>
                <a:latin typeface="楷体_GB2312"/>
                <a:ea typeface="楷体_GB2312"/>
                <a:cs typeface="楷体_GB2312"/>
                <a:sym typeface="Arial" pitchFamily="34" charset="0"/>
              </a:rPr>
              <a:t>4=20 (people)</a:t>
            </a:r>
            <a:endParaRPr lang="en-US" altLang="en-US">
              <a:solidFill>
                <a:srgbClr val="FF3300"/>
              </a:solidFill>
              <a:latin typeface="楷体_GB2312"/>
              <a:ea typeface="楷体_GB2312"/>
              <a:cs typeface="楷体_GB2312"/>
              <a:sym typeface="Arial" pitchFamily="34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39750" y="4725988"/>
            <a:ext cx="33004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 sz="2800">
                <a:ea typeface="SimSun" pitchFamily="2" charset="-122"/>
                <a:sym typeface="Arial" pitchFamily="34" charset="0"/>
              </a:rPr>
              <a:t>How many cups?</a:t>
            </a:r>
            <a:endParaRPr lang="en-US" altLang="en-US" sz="2800">
              <a:ea typeface="SimSun" pitchFamily="2" charset="-122"/>
              <a:sym typeface="Arial" pitchFamily="34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39750" y="5445125"/>
            <a:ext cx="5045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 sz="2800">
                <a:ea typeface="SimSun" pitchFamily="2" charset="-122"/>
                <a:sym typeface="Arial" pitchFamily="34" charset="0"/>
              </a:rPr>
              <a:t>How many people in each cup?</a:t>
            </a:r>
            <a:endParaRPr lang="en-US" altLang="en-US" sz="2800">
              <a:ea typeface="SimSun" pitchFamily="2" charset="-122"/>
              <a:sym typeface="Arial" pitchFamily="34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539750" y="6092825"/>
            <a:ext cx="5543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a typeface="SimSun" pitchFamily="2" charset="-122"/>
                <a:sym typeface="Arial" pitchFamily="34" charset="0"/>
              </a:rPr>
              <a:t>How many people altogether?</a:t>
            </a:r>
            <a:endParaRPr lang="en-US" altLang="en-US">
              <a:ea typeface="SimSun" pitchFamily="2" charset="-122"/>
              <a:sym typeface="Arial" pitchFamily="34" charset="0"/>
            </a:endParaRPr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3779838" y="4725988"/>
            <a:ext cx="720725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 altLang="en-US">
              <a:ea typeface="SimSun" pitchFamily="2" charset="-122"/>
            </a:endParaRP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6084888" y="5445125"/>
            <a:ext cx="719137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 altLang="en-US">
              <a:ea typeface="SimSun" pitchFamily="2" charset="-122"/>
            </a:endParaRP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5940425" y="6092825"/>
            <a:ext cx="720725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 altLang="en-US">
              <a:ea typeface="SimSun" pitchFamily="2" charset="-122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924300" y="4725988"/>
            <a:ext cx="473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>
                <a:solidFill>
                  <a:srgbClr val="FF3300"/>
                </a:solidFill>
                <a:latin typeface="楷体_GB2312"/>
                <a:ea typeface="楷体_GB2312"/>
                <a:cs typeface="楷体_GB2312"/>
                <a:sym typeface="Arial" pitchFamily="34" charset="0"/>
              </a:rPr>
              <a:t>5</a:t>
            </a:r>
            <a:endParaRPr lang="en-US" altLang="en-US">
              <a:solidFill>
                <a:srgbClr val="FF3300"/>
              </a:solidFill>
              <a:latin typeface="楷体_GB2312"/>
              <a:ea typeface="楷体_GB2312"/>
              <a:cs typeface="楷体_GB2312"/>
              <a:sym typeface="Arial" pitchFamily="34" charset="0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275388" y="5354638"/>
            <a:ext cx="473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>
                <a:solidFill>
                  <a:srgbClr val="FF3300"/>
                </a:solidFill>
                <a:latin typeface="楷体_GB2312"/>
                <a:ea typeface="楷体_GB2312"/>
                <a:cs typeface="楷体_GB2312"/>
                <a:sym typeface="Arial" pitchFamily="34" charset="0"/>
              </a:rPr>
              <a:t>4</a:t>
            </a:r>
            <a:endParaRPr lang="en-US" altLang="en-US">
              <a:solidFill>
                <a:srgbClr val="FF3300"/>
              </a:solidFill>
              <a:latin typeface="楷体_GB2312"/>
              <a:ea typeface="楷体_GB2312"/>
              <a:cs typeface="楷体_GB2312"/>
              <a:sym typeface="Arial" pitchFamily="34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988050" y="6072188"/>
            <a:ext cx="817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>
                <a:solidFill>
                  <a:srgbClr val="FF3300"/>
                </a:solidFill>
                <a:latin typeface="楷体_GB2312"/>
                <a:ea typeface="楷体_GB2312"/>
                <a:cs typeface="楷体_GB2312"/>
                <a:sym typeface="Arial" pitchFamily="34" charset="0"/>
              </a:rPr>
              <a:t>20</a:t>
            </a:r>
            <a:endParaRPr lang="en-US" altLang="en-US">
              <a:solidFill>
                <a:srgbClr val="FF3300"/>
              </a:solidFill>
              <a:latin typeface="楷体_GB2312"/>
              <a:ea typeface="楷体_GB2312"/>
              <a:cs typeface="楷体_GB231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847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utoUpdateAnimBg="0"/>
      <p:bldP spid="10249" grpId="0" bldLvl="0" autoUpdateAnimBg="0"/>
      <p:bldP spid="10256" grpId="0" bldLvl="0" autoUpdateAnimBg="0"/>
      <p:bldP spid="10257" grpId="0" bldLvl="0" autoUpdateAnimBg="0"/>
      <p:bldP spid="10258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图片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90500"/>
            <a:ext cx="1079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/>
          <p:cNvSpPr>
            <a:spLocks noChangeArrowheads="1"/>
          </p:cNvSpPr>
          <p:nvPr/>
        </p:nvSpPr>
        <p:spPr bwMode="auto">
          <a:xfrm>
            <a:off x="2628900" y="333375"/>
            <a:ext cx="5040313" cy="1368425"/>
          </a:xfrm>
          <a:prstGeom prst="wedgeEllipseCallout">
            <a:avLst>
              <a:gd name="adj1" fmla="val 57139"/>
              <a:gd name="adj2" fmla="val -1073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 sz="1800">
              <a:ea typeface="SimSun" pitchFamily="2" charset="-122"/>
            </a:endParaRPr>
          </a:p>
        </p:txBody>
      </p:sp>
      <p:sp>
        <p:nvSpPr>
          <p:cNvPr id="14340" name="Text Box 14"/>
          <p:cNvSpPr txBox="1">
            <a:spLocks noChangeArrowheads="1"/>
          </p:cNvSpPr>
          <p:nvPr/>
        </p:nvSpPr>
        <p:spPr bwMode="auto">
          <a:xfrm>
            <a:off x="3060700" y="447675"/>
            <a:ext cx="46910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>
                <a:ea typeface="楷体_GB2312"/>
                <a:cs typeface="楷体_GB2312"/>
              </a:rPr>
              <a:t>How many people </a:t>
            </a:r>
          </a:p>
          <a:p>
            <a:r>
              <a:rPr lang="zh-CN" altLang="en-US">
                <a:ea typeface="楷体_GB2312"/>
                <a:cs typeface="楷体_GB2312"/>
              </a:rPr>
              <a:t>altogether in the cars？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0825" y="2997200"/>
            <a:ext cx="82105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 sz="2800">
                <a:ea typeface="SimSun" pitchFamily="2" charset="-122"/>
              </a:rPr>
              <a:t>addition number sentence:__________________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7950" y="3789363"/>
            <a:ext cx="9936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 sz="2800">
                <a:ea typeface="SimSun" pitchFamily="2" charset="-122"/>
                <a:sym typeface="Arial" pitchFamily="34" charset="0"/>
              </a:rPr>
              <a:t>mulplication number sentence:_________________</a:t>
            </a:r>
            <a:endParaRPr lang="en-US" altLang="en-US" sz="2800">
              <a:ea typeface="SimSun" pitchFamily="2" charset="-122"/>
              <a:sym typeface="Arial" pitchFamily="34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932363" y="3573463"/>
            <a:ext cx="3816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>
                <a:solidFill>
                  <a:srgbClr val="FF3300"/>
                </a:solidFill>
                <a:latin typeface="楷体_GB2312"/>
                <a:ea typeface="楷体_GB2312"/>
                <a:cs typeface="楷体_GB2312"/>
                <a:sym typeface="Arial" pitchFamily="34" charset="0"/>
              </a:rPr>
              <a:t>6</a:t>
            </a:r>
            <a:r>
              <a:rPr lang="en-GB" altLang="zh-CN">
                <a:solidFill>
                  <a:srgbClr val="FF3300"/>
                </a:solidFill>
                <a:latin typeface="楷体_GB2312"/>
                <a:ea typeface="楷体_GB2312"/>
                <a:cs typeface="楷体_GB2312"/>
                <a:sym typeface="Arial" pitchFamily="34" charset="0"/>
              </a:rPr>
              <a:t>x</a:t>
            </a:r>
            <a:r>
              <a:rPr lang="zh-CN" altLang="en-US">
                <a:solidFill>
                  <a:srgbClr val="FF3300"/>
                </a:solidFill>
                <a:latin typeface="楷体_GB2312"/>
                <a:ea typeface="楷体_GB2312"/>
                <a:cs typeface="楷体_GB2312"/>
                <a:sym typeface="Arial" pitchFamily="34" charset="0"/>
              </a:rPr>
              <a:t>2=12(people)</a:t>
            </a:r>
            <a:endParaRPr lang="en-US" altLang="en-US">
              <a:solidFill>
                <a:srgbClr val="FF3300"/>
              </a:solidFill>
              <a:latin typeface="楷体_GB2312"/>
              <a:ea typeface="楷体_GB2312"/>
              <a:cs typeface="楷体_GB2312"/>
              <a:sym typeface="Arial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39750" y="4725988"/>
            <a:ext cx="33004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 sz="2800">
                <a:ea typeface="SimSun" pitchFamily="2" charset="-122"/>
                <a:sym typeface="Arial" pitchFamily="34" charset="0"/>
              </a:rPr>
              <a:t>How many cups?</a:t>
            </a:r>
            <a:endParaRPr lang="en-US" altLang="en-US" sz="2800">
              <a:ea typeface="SimSun" pitchFamily="2" charset="-122"/>
              <a:sym typeface="Arial" pitchFamily="34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39750" y="5445125"/>
            <a:ext cx="5045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 sz="2800">
                <a:ea typeface="SimSun" pitchFamily="2" charset="-122"/>
                <a:sym typeface="Arial" pitchFamily="34" charset="0"/>
              </a:rPr>
              <a:t>How many people in each cup?</a:t>
            </a:r>
            <a:endParaRPr lang="en-US" altLang="en-US" sz="2800">
              <a:ea typeface="SimSun" pitchFamily="2" charset="-122"/>
              <a:sym typeface="Arial" pitchFamily="34" charset="0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39750" y="6092825"/>
            <a:ext cx="5543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ea typeface="SimSun" pitchFamily="2" charset="-122"/>
                <a:sym typeface="Arial" pitchFamily="34" charset="0"/>
              </a:rPr>
              <a:t>How many people altogether?</a:t>
            </a:r>
            <a:endParaRPr lang="en-US" altLang="en-US">
              <a:ea typeface="SimSun" pitchFamily="2" charset="-122"/>
              <a:sym typeface="Arial" pitchFamily="34" charset="0"/>
            </a:endParaRP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3779838" y="4725988"/>
            <a:ext cx="720725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 altLang="en-US">
              <a:ea typeface="SimSun" pitchFamily="2" charset="-122"/>
            </a:endParaRP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6084888" y="5445125"/>
            <a:ext cx="719137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 altLang="en-US">
              <a:ea typeface="SimSun" pitchFamily="2" charset="-122"/>
            </a:endParaRP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5940425" y="6092825"/>
            <a:ext cx="720725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 altLang="en-US">
              <a:ea typeface="SimSun" pitchFamily="2" charset="-122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924300" y="4725988"/>
            <a:ext cx="473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>
                <a:solidFill>
                  <a:srgbClr val="FF3300"/>
                </a:solidFill>
                <a:latin typeface="楷体_GB2312"/>
                <a:ea typeface="楷体_GB2312"/>
                <a:cs typeface="楷体_GB2312"/>
                <a:sym typeface="Arial" pitchFamily="34" charset="0"/>
              </a:rPr>
              <a:t>6</a:t>
            </a:r>
            <a:endParaRPr lang="en-US" altLang="en-US">
              <a:solidFill>
                <a:srgbClr val="FF3300"/>
              </a:solidFill>
              <a:latin typeface="楷体_GB2312"/>
              <a:ea typeface="楷体_GB2312"/>
              <a:cs typeface="楷体_GB2312"/>
              <a:sym typeface="Arial" pitchFamily="34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6275388" y="5354638"/>
            <a:ext cx="473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>
                <a:solidFill>
                  <a:srgbClr val="FF3300"/>
                </a:solidFill>
                <a:latin typeface="楷体_GB2312"/>
                <a:ea typeface="楷体_GB2312"/>
                <a:cs typeface="楷体_GB2312"/>
                <a:sym typeface="Arial" pitchFamily="34" charset="0"/>
              </a:rPr>
              <a:t>2</a:t>
            </a:r>
            <a:endParaRPr lang="en-US" altLang="en-US">
              <a:solidFill>
                <a:srgbClr val="FF3300"/>
              </a:solidFill>
              <a:latin typeface="楷体_GB2312"/>
              <a:ea typeface="楷体_GB2312"/>
              <a:cs typeface="楷体_GB2312"/>
              <a:sym typeface="Arial" pitchFamily="34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988050" y="6072188"/>
            <a:ext cx="817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zh-CN" altLang="en-US">
                <a:solidFill>
                  <a:srgbClr val="FF3300"/>
                </a:solidFill>
                <a:latin typeface="楷体_GB2312"/>
                <a:ea typeface="楷体_GB2312"/>
                <a:cs typeface="楷体_GB2312"/>
                <a:sym typeface="Arial" pitchFamily="34" charset="0"/>
              </a:rPr>
              <a:t>12</a:t>
            </a:r>
            <a:endParaRPr lang="en-US" altLang="en-US">
              <a:solidFill>
                <a:srgbClr val="FF3300"/>
              </a:solidFill>
              <a:latin typeface="楷体_GB2312"/>
              <a:ea typeface="楷体_GB2312"/>
              <a:cs typeface="楷体_GB2312"/>
              <a:sym typeface="Arial" pitchFamily="34" charset="0"/>
            </a:endParaRPr>
          </a:p>
        </p:txBody>
      </p:sp>
      <p:pic>
        <p:nvPicPr>
          <p:cNvPr id="14353" name="Picture 11" descr="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7275"/>
            <a:ext cx="3957637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82" name="Text Box 32"/>
          <p:cNvSpPr txBox="1">
            <a:spLocks noChangeArrowheads="1"/>
          </p:cNvSpPr>
          <p:nvPr/>
        </p:nvSpPr>
        <p:spPr bwMode="auto">
          <a:xfrm>
            <a:off x="4568825" y="2855913"/>
            <a:ext cx="42465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  <a:latin typeface="楷体_GB2312"/>
                <a:ea typeface="楷体_GB2312"/>
                <a:cs typeface="楷体_GB2312"/>
              </a:rPr>
              <a:t>2+2+2+2+2+2=12</a:t>
            </a:r>
          </a:p>
        </p:txBody>
      </p:sp>
    </p:spTree>
    <p:extLst>
      <p:ext uri="{BB962C8B-B14F-4D97-AF65-F5344CB8AC3E}">
        <p14:creationId xmlns:p14="http://schemas.microsoft.com/office/powerpoint/2010/main" val="21663467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ldLvl="0" autoUpdateAnimBg="0"/>
      <p:bldP spid="11278" grpId="0" bldLvl="0" autoUpdateAnimBg="0"/>
      <p:bldP spid="11279" grpId="0" bldLvl="0" autoUpdateAnimBg="0"/>
      <p:bldP spid="11280" grpId="0" bldLvl="0" autoUpdateAnimBg="0"/>
      <p:bldP spid="1128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920750"/>
            <a:ext cx="900271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600" dirty="0" smtClean="0"/>
              <a:t>Change the following</a:t>
            </a:r>
            <a:r>
              <a:rPr lang="zh-CN" altLang="en-US" sz="3600" dirty="0" smtClean="0"/>
              <a:t> </a:t>
            </a:r>
            <a:r>
              <a:rPr lang="en-US" altLang="en-US" sz="3600" dirty="0" smtClean="0"/>
              <a:t>addition sentences into multiplication sentences?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29600" cy="36004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CN" dirty="0" smtClean="0">
                <a:solidFill>
                  <a:srgbClr val="CC0000"/>
                </a:solidFill>
              </a:rPr>
              <a:t>3+3+3+3+3=</a:t>
            </a:r>
          </a:p>
          <a:p>
            <a:pPr>
              <a:buFontTx/>
              <a:buNone/>
              <a:defRPr/>
            </a:pPr>
            <a:r>
              <a:rPr lang="en-US" altLang="zh-CN" dirty="0" smtClean="0">
                <a:solidFill>
                  <a:srgbClr val="CC0000"/>
                </a:solidFill>
              </a:rPr>
              <a:t>5+5+5+5+5+5=</a:t>
            </a:r>
          </a:p>
          <a:p>
            <a:pPr>
              <a:buFontTx/>
              <a:buNone/>
              <a:defRPr/>
            </a:pPr>
            <a:r>
              <a:rPr lang="en-US" altLang="zh-CN" dirty="0" smtClean="0">
                <a:solidFill>
                  <a:srgbClr val="CC0000"/>
                </a:solidFill>
              </a:rPr>
              <a:t>7+7+7+7+7+7+7+7+7=</a:t>
            </a:r>
          </a:p>
        </p:txBody>
      </p:sp>
      <p:pic>
        <p:nvPicPr>
          <p:cNvPr id="16388" name="Picture 4" descr="青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25763"/>
            <a:ext cx="2314575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4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0" y="549275"/>
            <a:ext cx="8893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>
                <a:ea typeface="楷体_GB2312"/>
                <a:cs typeface="楷体_GB2312"/>
              </a:rPr>
              <a:t>Change these </a:t>
            </a:r>
            <a:r>
              <a:rPr lang="zh-CN" altLang="en-US">
                <a:ea typeface="楷体_GB2312"/>
                <a:cs typeface="楷体_GB2312"/>
              </a:rPr>
              <a:t>number sentences into multiplication sentences?</a:t>
            </a:r>
          </a:p>
        </p:txBody>
      </p:sp>
      <p:sp>
        <p:nvSpPr>
          <p:cNvPr id="17411" name="Text Box 16"/>
          <p:cNvSpPr txBox="1">
            <a:spLocks noChangeArrowheads="1"/>
          </p:cNvSpPr>
          <p:nvPr/>
        </p:nvSpPr>
        <p:spPr bwMode="auto">
          <a:xfrm>
            <a:off x="900113" y="1916113"/>
            <a:ext cx="24368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楷体_GB2312"/>
                <a:ea typeface="楷体_GB2312"/>
                <a:cs typeface="楷体_GB2312"/>
              </a:rPr>
              <a:t>5+5+5+5+5+5</a:t>
            </a:r>
          </a:p>
        </p:txBody>
      </p:sp>
      <p:sp>
        <p:nvSpPr>
          <p:cNvPr id="17412" name="Text Box 17"/>
          <p:cNvSpPr txBox="1">
            <a:spLocks noChangeArrowheads="1"/>
          </p:cNvSpPr>
          <p:nvPr/>
        </p:nvSpPr>
        <p:spPr bwMode="auto">
          <a:xfrm>
            <a:off x="900113" y="2492375"/>
            <a:ext cx="7985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楷体_GB2312"/>
                <a:ea typeface="楷体_GB2312"/>
                <a:cs typeface="楷体_GB2312"/>
              </a:rPr>
              <a:t>7+7</a:t>
            </a:r>
          </a:p>
        </p:txBody>
      </p:sp>
      <p:sp>
        <p:nvSpPr>
          <p:cNvPr id="17413" name="Text Box 18"/>
          <p:cNvSpPr txBox="1">
            <a:spLocks noChangeArrowheads="1"/>
          </p:cNvSpPr>
          <p:nvPr/>
        </p:nvSpPr>
        <p:spPr bwMode="auto">
          <a:xfrm>
            <a:off x="881063" y="3146425"/>
            <a:ext cx="2787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楷体_GB2312"/>
                <a:ea typeface="楷体_GB2312"/>
                <a:cs typeface="楷体_GB2312"/>
              </a:rPr>
              <a:t>12-3-3-3-3   </a:t>
            </a:r>
          </a:p>
        </p:txBody>
      </p:sp>
      <p:sp>
        <p:nvSpPr>
          <p:cNvPr id="17414" name="Text Box 19"/>
          <p:cNvSpPr txBox="1">
            <a:spLocks noChangeArrowheads="1"/>
          </p:cNvSpPr>
          <p:nvPr/>
        </p:nvSpPr>
        <p:spPr bwMode="auto">
          <a:xfrm>
            <a:off x="900113" y="4559300"/>
            <a:ext cx="2027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楷体_GB2312"/>
                <a:ea typeface="楷体_GB2312"/>
                <a:cs typeface="楷体_GB2312"/>
              </a:rPr>
              <a:t>2+2+2+2+4</a:t>
            </a:r>
          </a:p>
        </p:txBody>
      </p:sp>
      <p:sp>
        <p:nvSpPr>
          <p:cNvPr id="17415" name="Text Box 20"/>
          <p:cNvSpPr txBox="1">
            <a:spLocks noChangeArrowheads="1"/>
          </p:cNvSpPr>
          <p:nvPr/>
        </p:nvSpPr>
        <p:spPr bwMode="auto">
          <a:xfrm>
            <a:off x="889000" y="5805488"/>
            <a:ext cx="20272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楷体_GB2312"/>
                <a:ea typeface="楷体_GB2312"/>
                <a:cs typeface="楷体_GB2312"/>
              </a:rPr>
              <a:t>3+3+3+2+4</a:t>
            </a:r>
          </a:p>
        </p:txBody>
      </p:sp>
      <p:sp>
        <p:nvSpPr>
          <p:cNvPr id="15368" name="Text Box 21"/>
          <p:cNvSpPr txBox="1">
            <a:spLocks noChangeArrowheads="1"/>
          </p:cNvSpPr>
          <p:nvPr/>
        </p:nvSpPr>
        <p:spPr bwMode="auto">
          <a:xfrm>
            <a:off x="4059238" y="1916113"/>
            <a:ext cx="2025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  <a:latin typeface="楷体_GB2312"/>
                <a:ea typeface="楷体_GB2312"/>
                <a:cs typeface="楷体_GB2312"/>
              </a:rPr>
              <a:t>=  6 × 5</a:t>
            </a:r>
          </a:p>
        </p:txBody>
      </p:sp>
      <p:sp>
        <p:nvSpPr>
          <p:cNvPr id="15369" name="Text Box 22"/>
          <p:cNvSpPr txBox="1">
            <a:spLocks noChangeArrowheads="1"/>
          </p:cNvSpPr>
          <p:nvPr/>
        </p:nvSpPr>
        <p:spPr bwMode="auto">
          <a:xfrm>
            <a:off x="4076700" y="2495550"/>
            <a:ext cx="204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  <a:latin typeface="楷体_GB2312"/>
                <a:ea typeface="楷体_GB2312"/>
                <a:cs typeface="楷体_GB2312"/>
              </a:rPr>
              <a:t>=  2 × 7</a:t>
            </a:r>
          </a:p>
        </p:txBody>
      </p:sp>
      <p:sp>
        <p:nvSpPr>
          <p:cNvPr id="15371" name="Text Box 25"/>
          <p:cNvSpPr txBox="1">
            <a:spLocks noChangeArrowheads="1"/>
          </p:cNvSpPr>
          <p:nvPr/>
        </p:nvSpPr>
        <p:spPr bwMode="auto">
          <a:xfrm>
            <a:off x="3560763" y="4576763"/>
            <a:ext cx="4321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=2+2+2+2+2+2</a:t>
            </a:r>
          </a:p>
        </p:txBody>
      </p:sp>
      <p:sp>
        <p:nvSpPr>
          <p:cNvPr id="15372" name="Text Box 26"/>
          <p:cNvSpPr txBox="1">
            <a:spLocks noChangeArrowheads="1"/>
          </p:cNvSpPr>
          <p:nvPr/>
        </p:nvSpPr>
        <p:spPr bwMode="auto">
          <a:xfrm>
            <a:off x="3514725" y="5164138"/>
            <a:ext cx="3168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=4+4+4     </a:t>
            </a:r>
          </a:p>
        </p:txBody>
      </p:sp>
      <p:sp>
        <p:nvSpPr>
          <p:cNvPr id="15373" name="Text Box 27"/>
          <p:cNvSpPr txBox="1">
            <a:spLocks noChangeArrowheads="1"/>
          </p:cNvSpPr>
          <p:nvPr/>
        </p:nvSpPr>
        <p:spPr bwMode="auto">
          <a:xfrm>
            <a:off x="3563938" y="5876925"/>
            <a:ext cx="3671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=3+3+3+3+3    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7072313" y="4508500"/>
            <a:ext cx="1820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= 6 × 2</a:t>
            </a:r>
            <a:endParaRPr lang="zh-CN" altLang="en-US" sz="3200">
              <a:solidFill>
                <a:schemeClr val="accent2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5407025" y="5143500"/>
            <a:ext cx="1820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= 3 × 4</a:t>
            </a:r>
            <a:endParaRPr lang="zh-CN" altLang="en-US" sz="3200">
              <a:solidFill>
                <a:schemeClr val="accent2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6543675" y="5876925"/>
            <a:ext cx="1820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accent2"/>
                </a:solidFill>
                <a:latin typeface="楷体_GB2312"/>
                <a:ea typeface="楷体_GB2312"/>
                <a:cs typeface="楷体_GB2312"/>
              </a:rPr>
              <a:t>= 5 × 3</a:t>
            </a:r>
            <a:endParaRPr lang="zh-CN" altLang="en-US" sz="3200">
              <a:solidFill>
                <a:schemeClr val="accent2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4081463" y="3284538"/>
            <a:ext cx="2211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altLang="en-US">
                <a:solidFill>
                  <a:srgbClr val="FF0000"/>
                </a:solidFill>
              </a:rPr>
              <a:t>= 12 - 4x3</a:t>
            </a:r>
          </a:p>
        </p:txBody>
      </p:sp>
    </p:spTree>
    <p:extLst>
      <p:ext uri="{BB962C8B-B14F-4D97-AF65-F5344CB8AC3E}">
        <p14:creationId xmlns:p14="http://schemas.microsoft.com/office/powerpoint/2010/main" val="29541915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utoUpdateAnimBg="0"/>
      <p:bldP spid="15369" grpId="0" autoUpdateAnimBg="0"/>
      <p:bldP spid="15371" grpId="0" autoUpdateAnimBg="0"/>
      <p:bldP spid="15372" grpId="0" autoUpdateAnimBg="0"/>
      <p:bldP spid="15373" grpId="0" autoUpdateAnimBg="0"/>
      <p:bldP spid="15374" grpId="0" autoUpdateAnimBg="0"/>
      <p:bldP spid="15375" grpId="0" autoUpdateAnimBg="0"/>
      <p:bldP spid="1537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34" y="0"/>
            <a:ext cx="9144000" cy="562074"/>
          </a:xfrm>
        </p:spPr>
        <p:txBody>
          <a:bodyPr>
            <a:noAutofit/>
          </a:bodyPr>
          <a:lstStyle/>
          <a:p>
            <a:pPr algn="l"/>
            <a:r>
              <a:rPr lang="en-GB" sz="3600" b="1" u="sng" dirty="0" smtClean="0"/>
              <a:t>Over Learning, Mastery and Depth</a:t>
            </a:r>
            <a:endParaRPr lang="en-GB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Language: </a:t>
            </a:r>
            <a:r>
              <a:rPr lang="en-GB" sz="1800" dirty="0" smtClean="0"/>
              <a:t>vocabulary/sentences </a:t>
            </a:r>
            <a:r>
              <a:rPr lang="en-GB" sz="1800" i="1" dirty="0" smtClean="0">
                <a:solidFill>
                  <a:schemeClr val="accent1"/>
                </a:solidFill>
              </a:rPr>
              <a:t>‘</a:t>
            </a:r>
            <a:r>
              <a:rPr lang="en-GB" sz="1800" i="1" dirty="0">
                <a:solidFill>
                  <a:schemeClr val="accent1"/>
                </a:solidFill>
              </a:rPr>
              <a:t>In our classes </a:t>
            </a:r>
            <a:r>
              <a:rPr lang="en-GB" sz="1800" i="1" dirty="0" smtClean="0">
                <a:solidFill>
                  <a:schemeClr val="accent1"/>
                </a:solidFill>
              </a:rPr>
              <a:t>mathematical language </a:t>
            </a:r>
            <a:r>
              <a:rPr lang="en-GB" sz="1800" i="1" dirty="0">
                <a:solidFill>
                  <a:schemeClr val="accent1"/>
                </a:solidFill>
              </a:rPr>
              <a:t>is very important. </a:t>
            </a:r>
            <a:r>
              <a:rPr lang="en-GB" sz="1800" i="1" dirty="0" smtClean="0">
                <a:solidFill>
                  <a:schemeClr val="accent1"/>
                </a:solidFill>
              </a:rPr>
              <a:t>Our </a:t>
            </a:r>
            <a:r>
              <a:rPr lang="en-GB" sz="1800" i="1" dirty="0">
                <a:solidFill>
                  <a:schemeClr val="accent1"/>
                </a:solidFill>
              </a:rPr>
              <a:t>students must know </a:t>
            </a:r>
            <a:r>
              <a:rPr lang="en-GB" sz="1800" i="1" dirty="0" smtClean="0">
                <a:solidFill>
                  <a:schemeClr val="accent1"/>
                </a:solidFill>
              </a:rPr>
              <a:t>how </a:t>
            </a:r>
            <a:r>
              <a:rPr lang="en-GB" sz="1800" i="1" dirty="0">
                <a:solidFill>
                  <a:schemeClr val="accent1"/>
                </a:solidFill>
              </a:rPr>
              <a:t>to do, say and </a:t>
            </a:r>
            <a:r>
              <a:rPr lang="en-GB" sz="1800" i="1" dirty="0" smtClean="0">
                <a:solidFill>
                  <a:schemeClr val="accent1"/>
                </a:solidFill>
              </a:rPr>
              <a:t>express maths.’  Teacher in Shanghai</a:t>
            </a:r>
          </a:p>
          <a:p>
            <a:pPr marL="0" indent="0">
              <a:buNone/>
            </a:pPr>
            <a:endParaRPr lang="en-GB" sz="1800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1800" i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1800" b="1" dirty="0" smtClean="0"/>
              <a:t>Over </a:t>
            </a:r>
            <a:r>
              <a:rPr lang="en-GB" sz="1800" b="1" dirty="0"/>
              <a:t>learning </a:t>
            </a:r>
            <a:r>
              <a:rPr lang="en-GB" sz="1800" b="1" dirty="0" smtClean="0"/>
              <a:t>through</a:t>
            </a:r>
          </a:p>
          <a:p>
            <a:pPr lvl="1">
              <a:defRPr/>
            </a:pPr>
            <a:r>
              <a:rPr lang="en-GB" sz="1600" dirty="0" smtClean="0"/>
              <a:t>an emphasis on </a:t>
            </a:r>
          </a:p>
          <a:p>
            <a:pPr marL="457200" lvl="1" indent="0">
              <a:buNone/>
              <a:defRPr/>
            </a:pPr>
            <a:r>
              <a:rPr lang="en-GB" sz="1600" dirty="0"/>
              <a:t> </a:t>
            </a:r>
            <a:r>
              <a:rPr lang="en-GB" sz="1600" dirty="0" smtClean="0"/>
              <a:t>   explanation and review</a:t>
            </a:r>
            <a:endParaRPr lang="en-GB" sz="1600" dirty="0"/>
          </a:p>
          <a:p>
            <a:pPr lvl="1">
              <a:defRPr/>
            </a:pPr>
            <a:r>
              <a:rPr lang="en-GB" sz="1600" dirty="0"/>
              <a:t>Contexts</a:t>
            </a:r>
          </a:p>
          <a:p>
            <a:pPr lvl="1">
              <a:defRPr/>
            </a:pPr>
            <a:r>
              <a:rPr lang="en-GB" sz="1600" dirty="0"/>
              <a:t>Concrete resources</a:t>
            </a:r>
          </a:p>
          <a:p>
            <a:pPr lvl="1">
              <a:defRPr/>
            </a:pPr>
            <a:r>
              <a:rPr lang="en-GB" sz="1600" dirty="0"/>
              <a:t>Range of manipulatives</a:t>
            </a:r>
          </a:p>
          <a:p>
            <a:pPr lvl="1">
              <a:defRPr/>
            </a:pPr>
            <a:r>
              <a:rPr lang="en-GB" sz="1600" dirty="0"/>
              <a:t>Meaningful </a:t>
            </a:r>
            <a:r>
              <a:rPr lang="en-GB" sz="1600" dirty="0" smtClean="0"/>
              <a:t>practice</a:t>
            </a:r>
          </a:p>
          <a:p>
            <a:pPr lvl="1">
              <a:defRPr/>
            </a:pPr>
            <a:endParaRPr lang="en-GB" sz="1600" dirty="0"/>
          </a:p>
          <a:p>
            <a:pPr lvl="1">
              <a:defRPr/>
            </a:pPr>
            <a:endParaRPr lang="en-GB" sz="1600" dirty="0"/>
          </a:p>
          <a:p>
            <a:pPr marL="0" indent="0">
              <a:buNone/>
              <a:defRPr/>
            </a:pPr>
            <a:r>
              <a:rPr lang="en-GB" sz="1800" b="1" dirty="0"/>
              <a:t>Depth through </a:t>
            </a:r>
          </a:p>
          <a:p>
            <a:pPr lvl="1">
              <a:defRPr/>
            </a:pPr>
            <a:r>
              <a:rPr lang="en-GB" sz="1600" dirty="0"/>
              <a:t>Making </a:t>
            </a:r>
            <a:r>
              <a:rPr lang="en-GB" sz="1600" dirty="0" smtClean="0"/>
              <a:t>connections, describing structures, relationships </a:t>
            </a:r>
            <a:r>
              <a:rPr lang="en-GB" sz="1600" dirty="0"/>
              <a:t>and patterns</a:t>
            </a:r>
          </a:p>
          <a:p>
            <a:pPr lvl="1">
              <a:defRPr/>
            </a:pPr>
            <a:r>
              <a:rPr lang="en-GB" sz="1600" dirty="0"/>
              <a:t>Solving problems</a:t>
            </a:r>
          </a:p>
          <a:p>
            <a:pPr lvl="1">
              <a:defRPr/>
            </a:pPr>
            <a:r>
              <a:rPr lang="en-GB" sz="1600" dirty="0"/>
              <a:t>Reasoning</a:t>
            </a:r>
          </a:p>
          <a:p>
            <a:pPr lvl="1">
              <a:defRPr/>
            </a:pPr>
            <a:r>
              <a:rPr lang="en-GB" sz="1600" dirty="0" smtClean="0"/>
              <a:t>Generalising</a:t>
            </a:r>
          </a:p>
          <a:p>
            <a:pPr lvl="1">
              <a:defRPr/>
            </a:pPr>
            <a:r>
              <a:rPr lang="en-GB" sz="1600" dirty="0" smtClean="0"/>
              <a:t>Proof</a:t>
            </a:r>
            <a:endParaRPr lang="en-GB" sz="1600" dirty="0"/>
          </a:p>
          <a:p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368225" y="5517232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chemeClr val="accent1"/>
                </a:solidFill>
              </a:rPr>
              <a:t>Shanghai: Understanding the Basics</a:t>
            </a:r>
          </a:p>
          <a:p>
            <a:r>
              <a:rPr lang="en-GB" b="1" i="1" dirty="0" smtClean="0">
                <a:solidFill>
                  <a:schemeClr val="accent1"/>
                </a:solidFill>
              </a:rPr>
              <a:t>‘Deep </a:t>
            </a:r>
            <a:r>
              <a:rPr lang="en-GB" b="1" i="1" dirty="0">
                <a:solidFill>
                  <a:schemeClr val="accent1"/>
                </a:solidFill>
              </a:rPr>
              <a:t>understanding of </a:t>
            </a:r>
            <a:r>
              <a:rPr lang="en-GB" b="1" i="1" dirty="0" smtClean="0">
                <a:solidFill>
                  <a:schemeClr val="accent1"/>
                </a:solidFill>
              </a:rPr>
              <a:t>number. Fluency </a:t>
            </a:r>
            <a:r>
              <a:rPr lang="en-GB" b="1" i="1" dirty="0">
                <a:solidFill>
                  <a:schemeClr val="accent1"/>
                </a:solidFill>
              </a:rPr>
              <a:t>and flexibility</a:t>
            </a:r>
            <a:r>
              <a:rPr lang="en-GB" b="1" i="1" dirty="0" smtClean="0">
                <a:solidFill>
                  <a:schemeClr val="accent1"/>
                </a:solidFill>
              </a:rPr>
              <a:t>, an </a:t>
            </a:r>
            <a:r>
              <a:rPr lang="en-GB" b="1" i="1" dirty="0">
                <a:solidFill>
                  <a:schemeClr val="accent1"/>
                </a:solidFill>
              </a:rPr>
              <a:t>understanding of </a:t>
            </a:r>
            <a:r>
              <a:rPr lang="en-GB" b="1" i="1" dirty="0" smtClean="0">
                <a:solidFill>
                  <a:schemeClr val="accent1"/>
                </a:solidFill>
              </a:rPr>
              <a:t>structures and </a:t>
            </a:r>
            <a:r>
              <a:rPr lang="en-GB" b="1" i="1" dirty="0">
                <a:solidFill>
                  <a:schemeClr val="accent1"/>
                </a:solidFill>
              </a:rPr>
              <a:t>mastery of the </a:t>
            </a:r>
            <a:r>
              <a:rPr lang="en-GB" b="1" i="1" dirty="0" smtClean="0">
                <a:solidFill>
                  <a:schemeClr val="accent1"/>
                </a:solidFill>
              </a:rPr>
              <a:t>vocabulary.’</a:t>
            </a:r>
            <a:endParaRPr lang="en-GB" b="1" i="1" dirty="0">
              <a:solidFill>
                <a:schemeClr val="accent1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804034" y="1916832"/>
            <a:ext cx="367577" cy="21602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368225" y="1592796"/>
            <a:ext cx="3888432" cy="280831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u="sng" dirty="0" smtClean="0"/>
              <a:t>Mastery:</a:t>
            </a:r>
            <a:r>
              <a:rPr lang="en-GB" sz="3200" dirty="0" smtClean="0"/>
              <a:t> understanding, visualising and explaining structures and relationships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528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600" dirty="0" smtClean="0"/>
              <a:t>Opportunities to make and draw arrays</a:t>
            </a:r>
            <a:endParaRPr lang="en-GB" sz="3600" dirty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471738"/>
            <a:ext cx="3987800" cy="2581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16113"/>
            <a:ext cx="2519363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4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altLang="en-US" smtClean="0"/>
          </a:p>
        </p:txBody>
      </p:sp>
      <p:pic>
        <p:nvPicPr>
          <p:cNvPr id="1638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916238" y="19050"/>
            <a:ext cx="352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altLang="en-US" sz="2800">
                <a:solidFill>
                  <a:schemeClr val="bg1"/>
                </a:solidFill>
              </a:rPr>
              <a:t>Contexts for arrays</a:t>
            </a: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1162050" y="544513"/>
            <a:ext cx="703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altLang="en-US" sz="2800">
                <a:solidFill>
                  <a:schemeClr val="bg1"/>
                </a:solidFill>
              </a:rPr>
              <a:t>How do you know how many there are?</a:t>
            </a:r>
          </a:p>
        </p:txBody>
      </p:sp>
    </p:spTree>
    <p:extLst>
      <p:ext uri="{BB962C8B-B14F-4D97-AF65-F5344CB8AC3E}">
        <p14:creationId xmlns:p14="http://schemas.microsoft.com/office/powerpoint/2010/main" val="24019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15888"/>
            <a:ext cx="8928100" cy="6626225"/>
          </a:xfrm>
        </p:spPr>
      </p:pic>
    </p:spTree>
    <p:extLst>
      <p:ext uri="{BB962C8B-B14F-4D97-AF65-F5344CB8AC3E}">
        <p14:creationId xmlns:p14="http://schemas.microsoft.com/office/powerpoint/2010/main" val="2893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765175"/>
            <a:ext cx="2476500" cy="2305050"/>
          </a:xfrm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765175"/>
            <a:ext cx="32051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00500"/>
            <a:ext cx="3468687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30625"/>
            <a:ext cx="2557462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4140200" y="3170238"/>
            <a:ext cx="46053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altLang="en-US" sz="4400"/>
              <a:t>Other Contexts?</a:t>
            </a:r>
          </a:p>
        </p:txBody>
      </p:sp>
    </p:spTree>
    <p:extLst>
      <p:ext uri="{BB962C8B-B14F-4D97-AF65-F5344CB8AC3E}">
        <p14:creationId xmlns:p14="http://schemas.microsoft.com/office/powerpoint/2010/main" val="9183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100 hungry 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342"/>
            <a:ext cx="4068983" cy="38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weetabix 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3667125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35" y="404664"/>
            <a:ext cx="399080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5605762" cy="375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0" y="2454646"/>
            <a:ext cx="2296077" cy="408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3511"/>
            <a:ext cx="2088232" cy="192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1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589"/>
            <a:ext cx="7772400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>
                <a:solidFill>
                  <a:srgbClr val="7030A0"/>
                </a:solidFill>
              </a:rPr>
              <a:t>The Distributive Law</a:t>
            </a:r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393986"/>
              </p:ext>
            </p:extLst>
          </p:nvPr>
        </p:nvGraphicFramePr>
        <p:xfrm>
          <a:off x="714398" y="1628800"/>
          <a:ext cx="757118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148064" y="1340768"/>
            <a:ext cx="0" cy="2880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39752" y="115680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B0F0"/>
                </a:solidFill>
              </a:rPr>
              <a:t>10</a:t>
            </a: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80528" y="253738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FF"/>
                </a:solidFill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0192" y="115680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494116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B0F0"/>
                </a:solidFill>
              </a:rPr>
              <a:t>1</a:t>
            </a:r>
            <a:r>
              <a:rPr lang="en-GB" sz="3200" b="1" dirty="0" smtClean="0">
                <a:solidFill>
                  <a:srgbClr val="FF0000"/>
                </a:solidFill>
              </a:rPr>
              <a:t>7</a:t>
            </a:r>
            <a:r>
              <a:rPr lang="en-GB" sz="3200" b="1" dirty="0" smtClean="0"/>
              <a:t> x </a:t>
            </a:r>
            <a:r>
              <a:rPr lang="en-GB" sz="3200" b="1" dirty="0" smtClean="0">
                <a:solidFill>
                  <a:srgbClr val="FF00FF"/>
                </a:solidFill>
              </a:rPr>
              <a:t>6</a:t>
            </a:r>
            <a:r>
              <a:rPr lang="en-GB" sz="3200" b="1" dirty="0" smtClean="0"/>
              <a:t> = (</a:t>
            </a:r>
            <a:r>
              <a:rPr lang="en-GB" sz="3200" b="1" dirty="0" smtClean="0">
                <a:solidFill>
                  <a:srgbClr val="00B0F0"/>
                </a:solidFill>
              </a:rPr>
              <a:t>10</a:t>
            </a:r>
            <a:r>
              <a:rPr lang="en-GB" sz="3200" b="1" dirty="0" smtClean="0"/>
              <a:t> x </a:t>
            </a:r>
            <a:r>
              <a:rPr lang="en-GB" sz="3200" b="1" dirty="0" smtClean="0">
                <a:solidFill>
                  <a:srgbClr val="FF00FF"/>
                </a:solidFill>
              </a:rPr>
              <a:t>6</a:t>
            </a:r>
            <a:r>
              <a:rPr lang="en-GB" sz="3200" b="1" dirty="0" smtClean="0"/>
              <a:t>) + (</a:t>
            </a:r>
            <a:r>
              <a:rPr lang="en-GB" sz="3200" b="1" dirty="0" smtClean="0">
                <a:solidFill>
                  <a:srgbClr val="FF0000"/>
                </a:solidFill>
              </a:rPr>
              <a:t>7</a:t>
            </a:r>
            <a:r>
              <a:rPr lang="en-GB" sz="3200" b="1" dirty="0" smtClean="0"/>
              <a:t> x </a:t>
            </a:r>
            <a:r>
              <a:rPr lang="en-GB" sz="3200" b="1" dirty="0" smtClean="0">
                <a:solidFill>
                  <a:srgbClr val="FF00FF"/>
                </a:solidFill>
              </a:rPr>
              <a:t>6</a:t>
            </a:r>
            <a:r>
              <a:rPr lang="en-GB" sz="3200" b="1" dirty="0" smtClean="0"/>
              <a:t>)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587727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Partition the </a:t>
            </a:r>
            <a:r>
              <a:rPr lang="en-GB" b="1" dirty="0" smtClean="0">
                <a:solidFill>
                  <a:srgbClr val="00B050"/>
                </a:solidFill>
              </a:rPr>
              <a:t>multiplicand</a:t>
            </a:r>
            <a:r>
              <a:rPr lang="en-GB" dirty="0" smtClean="0"/>
              <a:t> and then multiply the partitioned numbers by the </a:t>
            </a:r>
            <a:r>
              <a:rPr lang="en-GB" b="1" dirty="0" smtClean="0">
                <a:solidFill>
                  <a:srgbClr val="00B050"/>
                </a:solidFill>
              </a:rPr>
              <a:t>multiplier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How would you partition/distribute this array?</a:t>
            </a:r>
            <a:endParaRPr lang="en-GB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080503"/>
              </p:ext>
            </p:extLst>
          </p:nvPr>
        </p:nvGraphicFramePr>
        <p:xfrm>
          <a:off x="395536" y="692696"/>
          <a:ext cx="8229600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8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16446"/>
            <a:ext cx="50673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873402" y="438547"/>
            <a:ext cx="0" cy="4032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0914" y="2886819"/>
            <a:ext cx="54726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41154" y="34071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331886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0808" y="34071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4890" y="159067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3714416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24 x 16 = </a:t>
            </a:r>
          </a:p>
          <a:p>
            <a:endParaRPr lang="en-GB" dirty="0"/>
          </a:p>
          <a:p>
            <a:r>
              <a:rPr lang="en-GB" dirty="0" smtClean="0"/>
              <a:t>20 x 10 = 200</a:t>
            </a:r>
          </a:p>
          <a:p>
            <a:r>
              <a:rPr lang="en-GB" dirty="0" smtClean="0"/>
              <a:t>20 x 6 = 120</a:t>
            </a:r>
          </a:p>
          <a:p>
            <a:r>
              <a:rPr lang="en-GB" dirty="0" smtClean="0"/>
              <a:t>10 x 4 = 40</a:t>
            </a:r>
          </a:p>
          <a:p>
            <a:r>
              <a:rPr lang="en-GB" dirty="0" smtClean="0"/>
              <a:t>6 x 4 = 24</a:t>
            </a:r>
          </a:p>
          <a:p>
            <a:endParaRPr lang="en-GB" dirty="0"/>
          </a:p>
          <a:p>
            <a:r>
              <a:rPr lang="en-GB" dirty="0" smtClean="0"/>
              <a:t>200 + 120 + 40 + 24 = 384</a:t>
            </a:r>
          </a:p>
          <a:p>
            <a:endParaRPr lang="en-GB" dirty="0"/>
          </a:p>
          <a:p>
            <a:r>
              <a:rPr lang="en-GB" dirty="0" smtClean="0"/>
              <a:t>24 x 16 = 384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60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6982" y="1330264"/>
            <a:ext cx="419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3</a:t>
            </a:r>
            <a:r>
              <a:rPr lang="en-GB" sz="1200" dirty="0" smtClean="0"/>
              <a:t>0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735961" y="3406190"/>
            <a:ext cx="419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7344" y="1353657"/>
            <a:ext cx="209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5961" y="2188163"/>
            <a:ext cx="419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4</a:t>
            </a:r>
            <a:r>
              <a:rPr lang="en-GB" sz="1200" dirty="0" smtClean="0"/>
              <a:t>0</a:t>
            </a:r>
            <a:endParaRPr lang="en-GB" sz="1200" dirty="0"/>
          </a:p>
        </p:txBody>
      </p:sp>
      <p:sp>
        <p:nvSpPr>
          <p:cNvPr id="8" name="Rectangle 7"/>
          <p:cNvSpPr/>
          <p:nvPr/>
        </p:nvSpPr>
        <p:spPr>
          <a:xfrm>
            <a:off x="3019783" y="1607264"/>
            <a:ext cx="2952328" cy="227037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cxnSp>
        <p:nvCxnSpPr>
          <p:cNvPr id="9" name="Straight Connector 8"/>
          <p:cNvCxnSpPr/>
          <p:nvPr/>
        </p:nvCxnSpPr>
        <p:spPr>
          <a:xfrm>
            <a:off x="5289312" y="1497409"/>
            <a:ext cx="0" cy="24900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854" y="3200272"/>
            <a:ext cx="31884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5961" y="940439"/>
            <a:ext cx="2409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43    x    37 = 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735962" y="1228471"/>
            <a:ext cx="159892" cy="125186"/>
          </a:xfrm>
          <a:prstGeom prst="straightConnector1">
            <a:avLst/>
          </a:prstGeom>
          <a:ln w="31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04510" y="1330264"/>
            <a:ext cx="26290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 smtClean="0">
                <a:solidFill>
                  <a:srgbClr val="00B050"/>
                </a:solidFill>
              </a:rPr>
              <a:t>40</a:t>
            </a:r>
            <a:endParaRPr lang="en-GB" sz="400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68308" y="1228471"/>
            <a:ext cx="88756" cy="125186"/>
          </a:xfrm>
          <a:prstGeom prst="straightConnector1">
            <a:avLst/>
          </a:prstGeom>
          <a:ln w="31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90165" y="1317345"/>
            <a:ext cx="26290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 smtClean="0">
                <a:solidFill>
                  <a:srgbClr val="00B050"/>
                </a:solidFill>
              </a:rPr>
              <a:t>3</a:t>
            </a:r>
            <a:endParaRPr lang="en-GB" sz="400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450933" y="1226001"/>
            <a:ext cx="159892" cy="125186"/>
          </a:xfrm>
          <a:prstGeom prst="straightConnector1">
            <a:avLst/>
          </a:prstGeom>
          <a:ln w="31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19481" y="1327794"/>
            <a:ext cx="26290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>
                <a:solidFill>
                  <a:srgbClr val="00B050"/>
                </a:solidFill>
              </a:rPr>
              <a:t>3</a:t>
            </a:r>
            <a:r>
              <a:rPr lang="en-GB" sz="400" dirty="0" smtClean="0">
                <a:solidFill>
                  <a:srgbClr val="00B050"/>
                </a:solidFill>
              </a:rPr>
              <a:t>0</a:t>
            </a:r>
            <a:endParaRPr lang="en-GB" sz="400" dirty="0">
              <a:solidFill>
                <a:srgbClr val="00B05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683279" y="1226001"/>
            <a:ext cx="88756" cy="125186"/>
          </a:xfrm>
          <a:prstGeom prst="straightConnector1">
            <a:avLst/>
          </a:prstGeom>
          <a:ln w="31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05136" y="1314875"/>
            <a:ext cx="26290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19783" y="1607264"/>
            <a:ext cx="2269529" cy="1593008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289312" y="1630656"/>
            <a:ext cx="682799" cy="1569616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42335" y="3202683"/>
            <a:ext cx="2246977" cy="674954"/>
          </a:xfrm>
          <a:prstGeom prst="rect">
            <a:avLst/>
          </a:prstGeom>
          <a:solidFill>
            <a:srgbClr val="00B05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289312" y="3207212"/>
            <a:ext cx="682799" cy="670425"/>
          </a:xfrm>
          <a:prstGeom prst="rect">
            <a:avLst/>
          </a:prstGeom>
          <a:solidFill>
            <a:srgbClr val="0070C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83568" y="589"/>
            <a:ext cx="7772400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>
                <a:solidFill>
                  <a:srgbClr val="7030A0"/>
                </a:solidFill>
              </a:rPr>
              <a:t>The Distributive Law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2" y="465313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43 x 37 = </a:t>
            </a:r>
            <a:r>
              <a:rPr lang="en-GB" b="1" dirty="0" smtClean="0">
                <a:solidFill>
                  <a:srgbClr val="CC9900"/>
                </a:solidFill>
              </a:rPr>
              <a:t>(40 x 30)</a:t>
            </a:r>
            <a:endParaRPr lang="en-GB" b="1" dirty="0">
              <a:solidFill>
                <a:srgbClr val="CC99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9783" y="1607263"/>
            <a:ext cx="2269529" cy="159300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4165823" y="465313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+ </a:t>
            </a:r>
            <a:r>
              <a:rPr lang="en-GB" b="1" dirty="0" smtClean="0">
                <a:solidFill>
                  <a:srgbClr val="FF0000"/>
                </a:solidFill>
              </a:rPr>
              <a:t>(40 x 7)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89312" y="1607262"/>
            <a:ext cx="682799" cy="159300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145296" y="465313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+ </a:t>
            </a:r>
            <a:r>
              <a:rPr lang="en-GB" b="1" dirty="0" smtClean="0">
                <a:solidFill>
                  <a:srgbClr val="00B050"/>
                </a:solidFill>
              </a:rPr>
              <a:t>(3 x 30)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19783" y="3190986"/>
            <a:ext cx="2269529" cy="68665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156176" y="465313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+ </a:t>
            </a:r>
            <a:r>
              <a:rPr lang="en-GB" b="1" dirty="0" smtClean="0">
                <a:solidFill>
                  <a:srgbClr val="00B0F0"/>
                </a:solidFill>
              </a:rPr>
              <a:t>(3 x 7)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95588" y="3196834"/>
            <a:ext cx="676523" cy="68665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ular Callout 30"/>
          <p:cNvSpPr/>
          <p:nvPr/>
        </p:nvSpPr>
        <p:spPr>
          <a:xfrm>
            <a:off x="251520" y="2465162"/>
            <a:ext cx="1728192" cy="1827934"/>
          </a:xfrm>
          <a:prstGeom prst="wedgeRoundRectCallout">
            <a:avLst>
              <a:gd name="adj1" fmla="val 70014"/>
              <a:gd name="adj2" fmla="val 7286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7030A0"/>
                </a:solidFill>
              </a:rPr>
              <a:t>What do you think is the most common mistake with the grid method?</a:t>
            </a:r>
          </a:p>
          <a:p>
            <a:pPr algn="ctr"/>
            <a:endParaRPr lang="en-GB" sz="1400" dirty="0">
              <a:solidFill>
                <a:srgbClr val="7030A0"/>
              </a:solidFill>
            </a:endParaRPr>
          </a:p>
          <a:p>
            <a:pPr algn="ctr"/>
            <a:r>
              <a:rPr lang="en-GB" sz="1400" dirty="0" smtClean="0">
                <a:solidFill>
                  <a:srgbClr val="7030A0"/>
                </a:solidFill>
              </a:rPr>
              <a:t>Discuss with your partner. </a:t>
            </a:r>
            <a:endParaRPr lang="en-GB" sz="1400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54836" y="537057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43 x 37 = 1,200 + 280 + 90 + 21</a:t>
            </a:r>
            <a:endParaRPr lang="en-GB" b="1" dirty="0">
              <a:solidFill>
                <a:srgbClr val="CC99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72200" y="1772816"/>
            <a:ext cx="807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1200</a:t>
            </a:r>
          </a:p>
          <a:p>
            <a:r>
              <a:rPr lang="en-GB" dirty="0"/>
              <a:t> </a:t>
            </a:r>
            <a:r>
              <a:rPr lang="en-GB" dirty="0" smtClean="0"/>
              <a:t> 280</a:t>
            </a:r>
          </a:p>
          <a:p>
            <a:r>
              <a:rPr lang="en-GB" dirty="0"/>
              <a:t> </a:t>
            </a:r>
            <a:r>
              <a:rPr lang="en-GB" dirty="0" smtClean="0"/>
              <a:t>   90</a:t>
            </a:r>
          </a:p>
          <a:p>
            <a:r>
              <a:rPr lang="en-GB" dirty="0"/>
              <a:t> </a:t>
            </a:r>
            <a:r>
              <a:rPr lang="en-GB" dirty="0" smtClean="0"/>
              <a:t>   21</a:t>
            </a:r>
          </a:p>
          <a:p>
            <a:r>
              <a:rPr lang="en-GB" dirty="0" smtClean="0"/>
              <a:t>1591</a:t>
            </a:r>
            <a:endParaRPr lang="en-GB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6372200" y="2924944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372200" y="3222179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ular Callout 37"/>
          <p:cNvSpPr/>
          <p:nvPr/>
        </p:nvSpPr>
        <p:spPr>
          <a:xfrm>
            <a:off x="6228184" y="6021287"/>
            <a:ext cx="2762175" cy="632583"/>
          </a:xfrm>
          <a:prstGeom prst="wedgeRoundRectCallout">
            <a:avLst>
              <a:gd name="adj1" fmla="val 4742"/>
              <a:gd name="adj2" fmla="val -167265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7030A0"/>
                </a:solidFill>
              </a:rPr>
              <a:t>What does distribution mean? Discuss with you partner…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72035" y="2188163"/>
            <a:ext cx="7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1,200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5358443" y="2188163"/>
            <a:ext cx="7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280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5377480" y="3349645"/>
            <a:ext cx="7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21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3766956" y="3313857"/>
            <a:ext cx="79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03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 animBg="1"/>
      <p:bldP spid="32" grpId="0"/>
      <p:bldP spid="34" grpId="0"/>
      <p:bldP spid="38" grpId="0" animBg="1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Skip counting</a:t>
            </a:r>
            <a:endParaRPr lang="en-GB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096004"/>
              </p:ext>
            </p:extLst>
          </p:nvPr>
        </p:nvGraphicFramePr>
        <p:xfrm>
          <a:off x="323528" y="2924944"/>
          <a:ext cx="856895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3180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1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B0F0"/>
                </a:solidFill>
              </a:rPr>
              <a:t>Would you rather?</a:t>
            </a:r>
            <a:endParaRPr lang="en-GB" sz="3200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Image result for sc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421771" cy="464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350100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B0F0"/>
                </a:solidFill>
              </a:rPr>
              <a:t>6 x 7</a:t>
            </a:r>
            <a:endParaRPr lang="en-GB" sz="36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347972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B0F0"/>
                </a:solidFill>
              </a:rPr>
              <a:t>9 x 5</a:t>
            </a:r>
            <a:endParaRPr lang="en-GB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40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70609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</a:rPr>
              <a:t>Factorising and finding prime numbers</a:t>
            </a:r>
            <a:endParaRPr lang="en-GB" sz="40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8" t="13181" r="9845" b="11598"/>
          <a:stretch>
            <a:fillRect/>
          </a:stretch>
        </p:blipFill>
        <p:spPr bwMode="auto">
          <a:xfrm rot="5400000">
            <a:off x="-495968" y="3442651"/>
            <a:ext cx="3986213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6119"/>
            <a:ext cx="2232248" cy="166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6" b="9666"/>
          <a:stretch>
            <a:fillRect/>
          </a:stretch>
        </p:blipFill>
        <p:spPr bwMode="auto">
          <a:xfrm>
            <a:off x="2051720" y="916027"/>
            <a:ext cx="204642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" t="16669" b="6615"/>
          <a:stretch>
            <a:fillRect/>
          </a:stretch>
        </p:blipFill>
        <p:spPr bwMode="auto">
          <a:xfrm rot="5400000">
            <a:off x="5866812" y="3646358"/>
            <a:ext cx="3659420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6" name="Picture 8" descr="Image result for cartoon spi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663" y="4365104"/>
            <a:ext cx="3631553" cy="18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8763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400" b="1" dirty="0" smtClean="0"/>
              <a:t>How could the following calculations  be solved mentally?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400" b="1" dirty="0" smtClean="0"/>
              <a:t>Why do your methods work?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400" b="1" dirty="0" smtClean="0"/>
              <a:t>Explain.</a:t>
            </a:r>
            <a:r>
              <a:rPr lang="en-GB" altLang="en-US" sz="2400" dirty="0" smtClean="0"/>
              <a:t> </a:t>
            </a:r>
            <a:endParaRPr lang="en-GB" altLang="en-US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800" dirty="0" smtClean="0"/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GB" altLang="en-US" sz="4000" b="1" dirty="0" smtClean="0">
                <a:solidFill>
                  <a:srgbClr val="00B050"/>
                </a:solidFill>
              </a:rPr>
              <a:t>3.5 x 16	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en-GB" altLang="en-US" sz="4000" b="1" dirty="0" smtClean="0">
              <a:solidFill>
                <a:srgbClr val="00B05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GB" altLang="en-US" sz="4000" b="1" dirty="0" smtClean="0">
                <a:solidFill>
                  <a:srgbClr val="00B050"/>
                </a:solidFill>
              </a:rPr>
              <a:t>50 x 14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en-GB" altLang="en-US" sz="4000" b="1" dirty="0">
              <a:solidFill>
                <a:srgbClr val="00B05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en-GB" altLang="en-US" sz="4000" b="1" dirty="0" smtClean="0">
              <a:solidFill>
                <a:srgbClr val="00B050"/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altLang="en-US" sz="40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unifi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6" t="48133" r="1021" b="19007"/>
          <a:stretch/>
        </p:blipFill>
        <p:spPr bwMode="auto">
          <a:xfrm>
            <a:off x="4150337" y="4821517"/>
            <a:ext cx="648072" cy="7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unifi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6" t="48133" r="1021" b="19007"/>
          <a:stretch/>
        </p:blipFill>
        <p:spPr bwMode="auto">
          <a:xfrm>
            <a:off x="4797146" y="4821517"/>
            <a:ext cx="648072" cy="7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unifi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6" t="48133" r="1021" b="19007"/>
          <a:stretch/>
        </p:blipFill>
        <p:spPr bwMode="auto">
          <a:xfrm>
            <a:off x="5445218" y="4821517"/>
            <a:ext cx="648072" cy="7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unifi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6" t="48133" r="1021" b="19007"/>
          <a:stretch/>
        </p:blipFill>
        <p:spPr bwMode="auto">
          <a:xfrm>
            <a:off x="6093290" y="4821517"/>
            <a:ext cx="648072" cy="7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unifi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6" t="48133" r="1021" b="19007"/>
          <a:stretch/>
        </p:blipFill>
        <p:spPr bwMode="auto">
          <a:xfrm>
            <a:off x="6741362" y="4821517"/>
            <a:ext cx="648072" cy="7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unifi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6" t="48133" r="1021" b="19007"/>
          <a:stretch/>
        </p:blipFill>
        <p:spPr bwMode="auto">
          <a:xfrm>
            <a:off x="7416093" y="4823779"/>
            <a:ext cx="648072" cy="7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unifi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6" t="48133" r="1021" b="19007"/>
          <a:stretch/>
        </p:blipFill>
        <p:spPr bwMode="auto">
          <a:xfrm>
            <a:off x="8073733" y="4821517"/>
            <a:ext cx="648072" cy="7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unifi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6" t="48133" r="1021" b="19007"/>
          <a:stretch/>
        </p:blipFill>
        <p:spPr bwMode="auto">
          <a:xfrm>
            <a:off x="864730" y="1271096"/>
            <a:ext cx="648072" cy="7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unifi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6" t="48133" r="1021" b="19007"/>
          <a:stretch/>
        </p:blipFill>
        <p:spPr bwMode="auto">
          <a:xfrm>
            <a:off x="1512802" y="1271096"/>
            <a:ext cx="648072" cy="7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unifi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6" t="48133" r="1021" b="19007"/>
          <a:stretch/>
        </p:blipFill>
        <p:spPr bwMode="auto">
          <a:xfrm>
            <a:off x="2160874" y="1271096"/>
            <a:ext cx="648072" cy="7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unifi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6" t="48133" r="1021" b="19007"/>
          <a:stretch/>
        </p:blipFill>
        <p:spPr bwMode="auto">
          <a:xfrm>
            <a:off x="2808946" y="1271096"/>
            <a:ext cx="648072" cy="7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unifi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6" t="48133" r="1021" b="19007"/>
          <a:stretch/>
        </p:blipFill>
        <p:spPr bwMode="auto">
          <a:xfrm>
            <a:off x="864730" y="1995848"/>
            <a:ext cx="648072" cy="7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unifi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6" t="48133" r="1021" b="19007"/>
          <a:stretch/>
        </p:blipFill>
        <p:spPr bwMode="auto">
          <a:xfrm>
            <a:off x="1512802" y="1995848"/>
            <a:ext cx="648072" cy="7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unifi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6" t="48133" r="1021" b="19007"/>
          <a:stretch/>
        </p:blipFill>
        <p:spPr bwMode="auto">
          <a:xfrm>
            <a:off x="2160874" y="1995848"/>
            <a:ext cx="648072" cy="7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unifi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6" t="48133" r="1021" b="19007"/>
          <a:stretch/>
        </p:blipFill>
        <p:spPr bwMode="auto">
          <a:xfrm>
            <a:off x="2808946" y="1995848"/>
            <a:ext cx="648072" cy="7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unifi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6" t="48133" r="1021" b="19007"/>
          <a:stretch/>
        </p:blipFill>
        <p:spPr bwMode="auto">
          <a:xfrm>
            <a:off x="864730" y="2716948"/>
            <a:ext cx="648072" cy="7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unifi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6" t="48133" r="1021" b="19007"/>
          <a:stretch/>
        </p:blipFill>
        <p:spPr bwMode="auto">
          <a:xfrm>
            <a:off x="1512802" y="2716948"/>
            <a:ext cx="648072" cy="7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 result for unifi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6" t="48133" r="1021" b="19007"/>
          <a:stretch/>
        </p:blipFill>
        <p:spPr bwMode="auto">
          <a:xfrm>
            <a:off x="2160874" y="2716948"/>
            <a:ext cx="648072" cy="7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unifi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6" t="48133" r="1021" b="19007"/>
          <a:stretch/>
        </p:blipFill>
        <p:spPr bwMode="auto">
          <a:xfrm>
            <a:off x="2808946" y="2716948"/>
            <a:ext cx="648072" cy="7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69" y="583813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Make a array out of 12 cubes. How many different arrays can you make?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144316" y="410143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Now make an array out of 7 cubes. How many different arrays can you make?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5625461" y="582962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rime numbers spi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806093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6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rime numbers spi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3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ime numbers spi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4162"/>
            <a:ext cx="6773838" cy="677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ounting sti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t="47878" r="3060" b="42756"/>
          <a:stretch/>
        </p:blipFill>
        <p:spPr bwMode="auto">
          <a:xfrm>
            <a:off x="683568" y="2996952"/>
            <a:ext cx="7926827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6064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Do you recognise this sequence?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3299381"/>
            <a:ext cx="504056" cy="48965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2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1680" y="3297730"/>
            <a:ext cx="504056" cy="48965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2411760" y="3297730"/>
            <a:ext cx="504056" cy="48965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7884368" y="3316424"/>
            <a:ext cx="504056" cy="48965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29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5856" y="3316424"/>
            <a:ext cx="504056" cy="48965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67944" y="3314773"/>
            <a:ext cx="504056" cy="48965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11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8024" y="3314773"/>
            <a:ext cx="504056" cy="48965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13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0112" y="3314773"/>
            <a:ext cx="504056" cy="48965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17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72200" y="3313122"/>
            <a:ext cx="504056" cy="48965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19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92280" y="3313122"/>
            <a:ext cx="504056" cy="48965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23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508518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PRIME NUMBERS!!!!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6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950654"/>
              </p:ext>
            </p:extLst>
          </p:nvPr>
        </p:nvGraphicFramePr>
        <p:xfrm>
          <a:off x="1259631" y="332657"/>
          <a:ext cx="5976663" cy="59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3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8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38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38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80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80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80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80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80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380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 descr="http://content.mycutegraphics.com/graphics/letter/lad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2932" y="4365104"/>
            <a:ext cx="277009" cy="137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ontent.mycutegraphics.com/graphics/letter/lad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23823" y="1861611"/>
            <a:ext cx="341806" cy="137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ontent.mycutegraphics.com/graphics/letter/lad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5879" flipH="1">
            <a:off x="2525195" y="2644335"/>
            <a:ext cx="309999" cy="224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ontent.mycutegraphics.com/graphics/letter/lad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2635" flipH="1">
            <a:off x="6292929" y="5054166"/>
            <a:ext cx="338268" cy="84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clipartpanda.com/cute-snake-clipart-snake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126">
            <a:off x="4946921" y="3533290"/>
            <a:ext cx="2108419" cy="143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://cliparts.co/cliparts/rcL/xGa/rcLxGaqpi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://cliparts.co/cliparts/rcL/xGa/rcLxGaqpi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://cliparts.co/cliparts/rcL/xGa/rcLxGaqpi.svg"/>
          <p:cNvSpPr>
            <a:spLocks noChangeAspect="1" noChangeArrowheads="1"/>
          </p:cNvSpPr>
          <p:nvPr/>
        </p:nvSpPr>
        <p:spPr bwMode="auto">
          <a:xfrm>
            <a:off x="244958" y="2417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2" descr="http://cliparts.co/cliparts/rcL/xGa/rcLxGaqpi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http://images.clipartpanda.com/snake-clipart-for-kids-snake-m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17570"/>
            <a:ext cx="936104" cy="87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ages.clipartpanda.com/snake-clipart-for-kids-snake-m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805">
            <a:off x="1569447" y="4880697"/>
            <a:ext cx="1000513" cy="95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images.clipartpanda.com/cute-snake-clipart-snake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126">
            <a:off x="3688704" y="975513"/>
            <a:ext cx="1928850" cy="131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397358" y="5661248"/>
            <a:ext cx="735633" cy="432048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7452320" y="548680"/>
            <a:ext cx="735633" cy="432048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331640" y="617538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32÷7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462063" y="617538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58÷6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567301" y="578813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48÷4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738928" y="602456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42÷4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805065" y="394147"/>
            <a:ext cx="83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80÷10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051379" y="642775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76÷8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157871" y="621520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25÷5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1342228" y="1449020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35÷6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472651" y="1449020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34÷4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577889" y="1410295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28÷6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4749516" y="1433938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28÷9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4049824" y="1403484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24÷6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3061967" y="1474257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29÷4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2173494" y="1290155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49÷7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1331639" y="2403341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26÷4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6484599" y="2358604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27÷9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5476987" y="2494856"/>
            <a:ext cx="812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70÷10</a:t>
            </a:r>
            <a:endParaRPr lang="en-GB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4738927" y="2388259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45÷7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3903902" y="2366007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48÷3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2987824" y="2428578"/>
            <a:ext cx="91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300÷10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2157870" y="2407323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40÷4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1347263" y="3212976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20÷6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6477686" y="3212976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21÷4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5654791" y="3238213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37÷5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4718939" y="3046602"/>
            <a:ext cx="77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60÷10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3919530" y="2989585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17÷3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3067002" y="3238213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30÷4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069698" y="2961676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34÷6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1331638" y="3995772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41÷6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6462061" y="3995772"/>
            <a:ext cx="80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40÷10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5567299" y="3957047"/>
            <a:ext cx="79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50÷10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4671404" y="3811106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51÷5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3903905" y="3957047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40÷8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3051377" y="4021009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24÷3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2014897" y="3755815"/>
            <a:ext cx="665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</a:t>
            </a:r>
            <a:r>
              <a:rPr lang="en-GB" sz="1600" dirty="0" smtClean="0"/>
              <a:t>1÷4</a:t>
            </a:r>
            <a:endParaRPr lang="en-GB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1331637" y="4614435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43÷5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6484599" y="4985611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38÷4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5567298" y="4858245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32÷4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4738925" y="4881888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39÷3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3715637" y="4995672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32÷4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3051376" y="4922207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32÷4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2157868" y="4900952"/>
            <a:ext cx="82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30÷10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1331636" y="5908630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16÷4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6365629" y="5908630"/>
            <a:ext cx="85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20÷10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5567297" y="5869905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23÷7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4738924" y="5893548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52÷2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3903903" y="5685239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31÷3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3051375" y="5933867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18÷5</a:t>
            </a:r>
            <a:endParaRPr lang="en-GB" dirty="0"/>
          </a:p>
        </p:txBody>
      </p:sp>
      <p:sp>
        <p:nvSpPr>
          <p:cNvPr id="67" name="TextBox 66"/>
          <p:cNvSpPr txBox="1"/>
          <p:nvPr/>
        </p:nvSpPr>
        <p:spPr>
          <a:xfrm>
            <a:off x="2157867" y="5912612"/>
            <a:ext cx="73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32÷4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DCIM\100NCD50\DSC_0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898982" cy="391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40466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Multilink animals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3033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676770"/>
              </p:ext>
            </p:extLst>
          </p:nvPr>
        </p:nvGraphicFramePr>
        <p:xfrm>
          <a:off x="539552" y="764704"/>
          <a:ext cx="5496270" cy="525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6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582270"/>
              </p:ext>
            </p:extLst>
          </p:nvPr>
        </p:nvGraphicFramePr>
        <p:xfrm>
          <a:off x="307974" y="160336"/>
          <a:ext cx="6352257" cy="6262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9622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Colour of multi link cube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Value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How many cubes have I used from this colour?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What is the total value of this colour?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6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6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6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6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6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9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96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96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AutoShape 10" descr="data:image/jpeg;base64,/9j/4AAQSkZJRgABAQAAAQABAAD/2wCEAAkGBxQSEBQUEBMVFRQUFRcWFBUVFRQVFRUSFhUXFxQUFBQYHCggGBolHRQUITEhJSkrLi4uFx8zODMsNygtLisBCgoKDg0OGxAQGywkICQsLCwsLCwsLCwsLCwsLCwsLCwsLCwsLCwsLCwsLCwsLCwsLCwsLCwsLCwsLCwsLCwsLP/AABEIAOEA4QMBEQACEQEDEQH/xAAcAAABBQEBAQAAAAAAAAAAAAAAAQMEBQYCBwj/xABEEAABAwIDBAcFBAYJBQAAAAABAAIDBBESITEFBkFRByIyYXGBkRNiobHBI1Jy0SQzkqKy8BQVQmNzgrPC4SU0U6Px/8QAGwEBAAIDAQEAAAAAAAAAAAAAAAMEAQIFBgf/xAAzEQACAQMDAQcDAgYDAQAAAAAAAQIDBBESITEFEyIyQVFxgTNhkSOxBiQ0QmLxFFKhwf/aAAwDAQACEQMRAD8A9wQCoAQAgBACAEAIAQAgBAISgDEgC6ALoAugFQAgBACAEAIAQAgBACAEAIAQAgEQAgFQAgBACAEAIAQAgIO2K0QxOfxAs0c3HQKKrU7OOont6LqzUTFVO8FQ4WD7cy1oB9Vy5XVWSwmd2FhbxecfkpZdrT4rEynvxO+irupW9X+S6rajjhfgsqPbM7MxI63EOOIfFSUrirHdsr1bOjPbT+C1j365xA24h1r+Asrqvv8AEoS6R6SNdQ1IljZIBYPaHAHUXHFXoy1LJyJwcJOL8iQtjQEAIAQAgBACAEAIAQAgBACARACAEAqAEAIAQAgBAIUBh98K8vl9mOzH8XHU+Wi5F9VzLSvI7/TKGmGvzZQNe4dkkLmJzi9mdPSnyiLN7TgicvPJKtBFfBKdT81tq9cmcx8jpsGFoDj4+HFWqMnLYgq4SbR6zu6f0WH8AXbp+FHk6/1GWK3IgQAgBACAEAIAQAgBACAEAIAQCIBUAIAQAgBACAEAhQHlm9b7Vcv4voF5u7Wa8j1th/Tx9jOz7Rw5alYjSbRZckhtm1CeB9Vl0DCmSmVRIuConDBvsR6yoOF/4bergFat1jLIKu+Eew7pH9Bp/wDCb8l26PgR5W6+tL3LdSEAIAQAgBACAEAIAQAgBACAEAIBEAqAEAiAVACAEAIBCgPJ99HWqZj730C89cLNxI9bYf00fYxdrlTcEjW5w2YggZa8lnSsZJMJF5Tx2dZUpy2NksEaubk4c8I/eCnoPZkdTlHtO7LLUcA5RM+S7lLwI8lcPNWXuWikIQQAgBACARACAVAIgFQAgBACAEAiAVAIgFQAgEQCoBEAIDyjfIXqph73+0Lzty/5iR62w/p4mPMZa6xUucrYna3JsNO37oUEpy9TdE+Bmd/NV5PY2ZEqIy8kN7j+8Fct4togrSUcNntOxY8NPEAbgRtF+fVC70FiKPI1Xmbf3Jq2IxUAiAEAqARACAVAIgFQCIBUAIAQAgBAIgEusZAzPVtbrryC5l71a3tdpPL9ESQpSlwRjtP3fUrkS/iZZ2p/lkytvud/1j7vxViH8Qwa70f/AE1/4/3JEM4cLj/4u5b3EK8NcSGcHF4Y65Tmp5Xvowtq5MWVyCPAtGa89dxaryPWdOkpW8cGecWntWKiWryLY/CYxz9Vh5b4MnU9XcWaAB/OpTGfI1WxHpX9c56gD94X+CuW22SrdLMUe1bMP2Mf4G/ILsx4PKz8TIG295oKXKV13fcaMTvPkpYwcuCzb2VavvBbepnXdJcYP/bv1y6zQSPBSdg/UvrotT/sifQb/U7yA8PivxcAW+ZbotXRkiGr0mvBZWGamGYOALSC0i4INwR3FRHMaaeGOIYBACAEAIAQAgBACAEAIAQCLDBT1LnX1K+fdTqXPaN63j3L1NRxwN3B42VKFSlPeUsNepvuiLJAL3xEKLNLfcnU5JYwdGoa0ZG62i4pdzdmqpykxmirXCS4zB1HculYX87aafKfKN61CMoYfJpopA4XGi91RrRqwU4vKZx5RcXhnmO/M9qyQfh/02rjXibry+P2PUdN2to/P7syk1a0dq3oo402+C45pDTa6M8B6Lfs5IxriPDCdB6ErTvG2xzgLsbY2kuLMh4uAJ9Lq1bQlN4IKqy0jYV2+srYWRU7MJaxrXPd2rhoBwt4eJXfpUUktRUo9Kp6nOo878GWbUCV5Msln8336x54lPjC2Ot2eiOILb7FTW7Na5+ITYc9NQtHT8yOVKbeckyOoZG3N2Ky2bN22uWStjb31MX6iS0YJswjE3XPI6eS0aUmc2tb0a03sb/dPfo1U7YJIwHEEh7CcN2i5BB0UdSkorKZzbzp8aMdcZfBuAojlCoAQAgBACAEAIAQAgBACApZZRjwn+SvBXFaNS4lRkv9l+MXp1DMow6ri17Z054ySxergiySs4laxpSJUpEd9TGOF/EqzGhNm3f9Ro7Ut2QArELea8zGjPJZ7sVpkfICdAD8SvS9CUouUW9ipeQSSMF0hyWr5R3M/wBNqtXMf1m/b9kdfp7/AJaPz+7MPI65WyWCw92ctdYrLWxtpRa0gsbcCq8zeI5C8tkNsjh/3BX+m7zNoJOe5P8A60IH2uFw9/X9rVdtxRs4RW62OcMEwuCW+Bxt/MIpNcGYzkuHkhz7Aef1bg8e6c/TVMxfJnXB+LKKqegDTZ4N+RJ+S20QW4dOkt2xuWZkYGI4RyC0lNLgqVa8Y7I1/RgQ7aEZGmB5/dUM+DmX0m6Tye1BRHEFQAgBACAEAIAQAgBACAEBnqsWmv7y+Z3rdO9m/wDI6lLelgj7Zdb0W1darjP2RJb8FE9xVlJIspZG5GGy2jJZN8YIglsbFWdO2TEoJrKNJuYftpB7g/iXX6R45exzbzwow/SS620Ze9sf+m1W7hfqs6Vg/wCXj8/uYtxsVqiy+R6FjeK1bZImWlLm74nuAVeeyJInBkvI78P1XT6Wu/8ABtDxmbrpzLNh4A2A4LptuUsFOtJzqYJsVQyJwBOE5Z8FJmMXhkycKezeC8p6nEAQfMfNSYyWk01krKyaxe5x0uo6jwVLqePYpKmb2jS61lHlOJTclKGTd9CYvWeEb/otG+6Urt/oL3PcwtDkioAQAgBACAEAIAQAgBACApdoR9a/evnnXKGms6i83g6FCW2Cv2uMh4Ks3mcX/iieh5lNKLFTweUXkNvdkt4x3N3JFdI27grqexjiOTR7mv8A0l/+Gf4mrq9IXffscm88C9zE9KjCK95IycyMjvAbb5gq9XX6jL1g/wBBfJijIP7Q/NR4LWr1JMMsYtcu8Mlhpm6kiU+vGjBYfE+JUXZ75ZJ2m2BhknWP4fqun07xv2N6LzL4KgMw1Gejjl5q+lpqFeS01/cl1myjKcTXtBtbCbgrerRcnk3urWVXdFjs5pY1rDq1oB8QpoRxFIuUabhSUX5EDasZcxwHFw9L3UFRZeChdw1vBUVPVaGjzWktlgqVto6Uem9CtPapd3QuPq5oWstkVb5YpJHs4WhyRUAIAQAgBACAEAIAQCIAQFZVtu4jvyXjOq0pV60oPbfYuUnhJlZthtgPBcqvDRVjH7Fqg85KGU3UsFgvJrAwWqZDMV5keRwbfi4/BTxTZHOerZcFruM+9U7/AAnfxMXZ6Yv1H7FG88HyZDpXP/UH/gj/AIVcr/UZcsf6de7MFI9aombGsSya7j0UnMfErDRvGRY0rgQ88sPxv+St2TSnuWKEu/8AAssAfa/A3B5FdZxUi5KEZkptK7iPyPgVsn6kkG1yGDDrrwC35JvIhVjSWHDmQb25qtPxHKuH3yBSUZLsTxpzUePUrad9TPV+h6mBfPKDo1rLWysTe9/8q1mzndQlskepBRnLFQCIBUAIAQAgBACAEAiAVAVNbOGvseJ9F43ql1GF06bXz6F2lByjkgbYBLQubd71IyZYt3hmZmup4YLbIksh5qxGJpsiBUTgakqzCLGUPbub0RUs7nzOwx+zdfiXEWLWgcTddOxi41CtdLMDzrfXeN1fWPlt7NhsGtzJDWiwJ5ldXSm8lVTlGCjngyzq3PifErbQvQjdZ+pJjqDa7b+BzBWkqcWTQrzXmSYq0XzUEqD8i3C6XmXWxq0DG5pBILdQD97UFTW0HGe5etasZz2fkWoqY3dqMA84zh/dNwuki+vszsRC32cv+V92H1zb8Vvl+ZKqklysjMsLm9oHx1HqMlspIkVaLIU04GWp5BV5Pc51beRw+UNsZja+jRc+q1bwVpSwes9EGbKhw0LmW9D+aimcy/5R6MFqc8EAiAVACAEAIAQAgBACARAUW2G9f0Xz3r6xeyfqjpWr7hxXO+yUNWeulBmaS75kat+avUVsXMamQZYHEXCsKpFPBNGmkijr5cINwTyA1J5BX6MHNpRIqrjGOpmB2o+SRxxjDyBuLD6rt0qSgsHJqVNZDgqWWc2RhJHZc12EjxBBBCm0ohVRoiSSM5X8lnA1r0B9SMOQN+GYsB4Jgw5+grHZC6YN1LYm7KltjPc34kreL3LlhPE5exIqaxxyBIHctpTb2LFa4k3iI9RzObbrnM2sc7reLa3yWKM5Qw3Ivaec2yJHMA5KwmnydSMlNbjczwCXG2lzkFFUwitcYiUlbNj6x4/LgoZbrJRqtOCZ7b0IM/QpDzkt5Bo/NaM518+8vY9HWCiCAEAIAQAgBACAEAIAQCICr2nFe55Lxv8AENs5zdReS/8AC5bzwsECr/VFcOk80kvSRYj4zIVjrZrq0lnY6FNbHMta22qRoSyT5Ri96yfYPPePmu9YbVEjn3y/SZi21rmjJxA5Xy9Dku2cQU1jXdtjHeWE+rbIYGnQwu4Pb4EOHxsgGZqVjc2vxdxaRb6IbIiTPWTLJVA7quPc35lYZPbvGR1zs1nzJ28SHhHit1rcltjUWFDtd8l5SSaA/wA96sRZ1qMmsI42lmCOeXktau5rcLUsFS5l3BoUT9CjNZaij33ocaBQvt/5SPRrVpI5199T4N4sFIEAIBUAIAQAgBACAEAIAQECtGfdZeb6wnKel8NFilwVley0RXnXb9jSSznvFqDzMw1bJnYrp047ZOnTkksMh2Cm3N3KK8zPb4vH9GeON26eK6Fgn2qOfe1NVPC4PNp3dbwXdOMdOksEB3G+4QwdyaLJlEF5zQyT9nDqPt7p8ut+a1bWUWreLcZND1r5Fb8kyxJYZ00EJuiSKlF8Fls+4Nzpw8VNE6VGT5Y7WG+mqTJJttbEenjse8qNkMY6d3yfQvRpStj2bDhbbHie7O93FxBPoAozh3cnKq8mFrt/a0VEjWSNDWvcAPZsNmhxAFyLlU51pJndodNoThHK3wQ67fSteLunLByY1rfWwULrTk+S3T6Zbw/t/JxQ751jXdWpee54a4H1Cx2tSO+TZ9NtprGlfBpIukmdrRjgjceJBc2/fbNSRu2/IpT6HTz3ZM3W6+2P6XTNmw4CS4Ft72LTbIq3Snrjk4d3bu3qunnJbqQrAgBACAEAIBEBW7Ulw59y8r164dGpHCzkt28NRCrLuiOEai649SWumpLjJNHuzMDtRlibroUGmtjoYyilmceF1eSI2kUW8rT/AEd5I5fMK5aNdoitdY7NmBmB14LsHKQrLHUfNDI4SOF0MDrnXB8FkIhWzWDJZUXYkItbqi3r8FpLxIv2uVTm/YUBSmFudtNlkljOUSTDJ3qSLLVOtnkfe+6SLKllbHDZw1wH8hQyZDVrKL0n0duP1dlU5/ucXrc/Va52OLUWarX3PFHROxY+JJcfPP6rkympNpnuKVLSkSy9hbZwN+PJRbrgndNtjbWxNNwFnMpGFTwJJUYjZoyWVHG7MSWx630YH9Btylf8bFdG1eYHkusrFz8I16snJBACAEBxLIGtJcQABckmwA5koYbSWWYLeTf7CSyjsecp08GN4+JWkp+hw7vq2Hpo/ki7M6RniwqIw8feYcLv2TkfULVT9SOl1ma+pHPsXku8lPUAYH4XEdl4wnyvkfJeY/iO3qVNE4Rbxyeh6f1G3m8asP77E2N32R8FwLab7KcGdKfiyYXaoLn2712LfuxyXY7oWi2Vdt9ORIzK1q3ai8G6SRnN7qQmnlYLEkC3ebjJdOwnmpFkF0s0meWywObk5pHiCvRHEFhhBI6wH4sh6oB+WJjcg7F+E3HrZDBwdCgIpQyWOzo/sZTydGPXF+S1a7yZbt33JL2FKkJG8bHTAsm8FkkNpXa5eCuRtKjWUVpXtKL3JEMLrWNlJ/wqjRuus0ILG5HloX3vkVBPp9VbrcrLqVKcsvY+jtgVDG7IiAc0ltIMg4XBEeeSpVISimmiSElKsmn5o8fZWjIYRwXFdNnvtS9R0VLTqFroY1fcBIw/2fisYkhqHI5GDQH1/wCFhpjJ6f0YOvSycvam37LbrqWfg+TyfXMduvY2StnGBAISgKnbu34aVt5XdY9lg7TvAcu9YbwVbm7p0FmXPp5nlm8u9U1VcOOGMHqxtOXdiP8AaKilI83c3tS4eHsvQy0oe7IOstckUdEeULDRuGryVgTrRf8AaWPt3YAwuJaDcA52PdyWc+RC5trBJpdszQi0crgPuk4mnyKqVbSjUzqiWaF9cUn3JP8A+Elm2yR9owXPEG2XgVUl0xLwS/J6G3/iZwwqkM+rRcQ7xMLAB2gLHEbegXMrdKkpZwdy26xa13tPH2exm97QTSzO9w/MK7Zd2rGJfuMOjJr0PK2VT26Od65ehyXpDhjrasHtsYe8dU/DJAOMZGdC5vjYj1yQBNEGjtA35f8AKAgvQGh2Q0GhqnW63taYX8pr/T0TzLFvnLRWy5FbMlqLEskmizdbn9FNbU9dRI0q1+xpSkXVPFcEDVd/g85ObbwRqt7hbAL81pNz/tN6SpNvUd073YesLLam21uQ3EYRfcYOfh0y8MlmphG9sm8ocjmIuvP9YjHVHCPZdAlU7Kept77ZAEu1K42yO8syHGgjS6w9zZJonUz7jPUKKSwSweT2PovjtQA/ekefQgfRdC2WIHlusSzc/CNerBygQCFAeP74TW2hPjaHjEBYk5DC0ixGY1RvyZ5G/li6nnf/AEUUzGO7IIB4OIPxyWuhPgpOSzmI06hLRcA4eYzHqNFG4NG7cnu0R/ZWORIC1M6socc/lqsGiicSyBgu4/z3IbRi5vESG/aJPYYSslhW6XiY9BM89poWCOcILhk2rwyMLLFrXCzmYiQeZHJHThnVjckhfVqW1OTS9M7GVrt1eMT7e67T1ClVT1OlQ6x5VF8oz0tM5jyxwsQbEeV1JydunUjUipR4YoZdDc3e43RnUVtpJgYKf77h13j+7YeHvHLxQG12/wBCdPI29HK+J4Gkh9oxxtx4jyQGfg6Mq2npZo3iNxdJG5pY8lrmsDwdQCD1uIWUT29SMJd4yW0dhSx3Ekbm99rj1C35L2IVFhM42Rs9wxO4CwB7zn9F0LCnhuRxOq5go0/kmhj2uu24I0I5+S6uzOM5NMSpqHOJLxcnU2Av6LHh4RtiM3vIi+0I0b62WrlL0Jo0qS3cjlsZJu70Gi0VOTeZG7rwgsQHQ3IlcHqv1Eew6Kv0WOQut/N1yWduLwOmS/LyAC1wbZJNFxPko6hLDg9y6PWW2dD3hx9Xkro0FiCPIdSebmRpFMUAQCFAeOdIPUrpjzDD/wCtv5LWbxueS6jD+bkvXH7GPiqHkk4vyUabI5U4JYwWUErm6Gx5grdSKz7r2Fmlvra/cAPksS3MJ5Y6KLL7Nwd3aO/ZP0usOm/I3abWzKzaFGXEa9XUaLTDRJRqqCaZGq5/YsuGk+A08VhEtOn20sNjuz64yasI7yCAsmleh2fDJ1lgq5ItTUAaLKRPTptmYfsyWrrDFBG6R7sOTeAwjNx0aO8qePB6mwWKEfn9z2rcbosjpwyStwzStzayw9lGT5XkPecuQWS4eiuFtMuSAite4OzBWAS3kWWQUMtJHI4tcBrkgPOekrdd0Np4WtEQFn4ciHE5OLeWma6dlXUU4eZWuKTqSUpb4R5/7e2pt5rodrjkqu3T4Qra4/eKKtE0doxwVRPI+QW6kmRug15ima+VhnyCzlGFSeQp2nMgcT815jqbzUXse86P9Jv7j/sh4Ll5OykjuOJg7VzyA596zky4jgfy0WmDbJ7xuhlRQAcI2+ts10qSxFHi7yWa839y9CkKwqA5cUB5F0msvVutxjb9R9FpNbHmOp4jdZ+yPP8AZ8l3OadVGiOvHCUkWUb3XDSNOI0ssJPJUlGLTkmPzaeY+akkRQ5FmlDRdxsFlvAhFyeIhBXh2ev4hfJZUs8m8qUovcesx3u/vD01WrjFmmfg4kjsciD4LRwwYbKyvrLdVupWMFujRz3nwNf0YNHXJue9bIk7Rt91HsfRRRRsoA9rRile8vdYXdhOFoJ5AAKSPB6GwbdBZ+5tQFsXAcEBHkcRoEBFma93Aj4BAQ3kR97kBlN+5y6inv8AdH8QU1v9RGsuDxDFc3XSzlkaWEW2ztgVU7BJBA97DcXba1xkR4rV1Ix5YwMT07o3YXizh2hyPI96mi/NEPi2HI8yPEKw+Cunvhnqu4mz2vpWgtyuTnzJN1wrneozpU20jSndmI6sHoq+lEyqzXDY07dGA6xt9Fhwj6G6uay4k/yI3cum4xN9Fjsoehur24/7s01FTBjQ1osALALcrNtvLJgQwKgGZtEB5bv/AAONSH4ThwAXtlkT+aM831ijPtVNLbBhajZ/Xxs1+ahlFlCncd3TIlxE2zRNogklkWbslbS4MQ8RW7xE4ByusS5LljjWyM2Vwhuw5+F1jJNoi6uJD+xK9zupJmeDufcQspkd3bxj34FrOcliRRhyUNKMUrieCwdOo9NNI4q6smXCNBqsm9OklT1M9q6L57bNZfg6T+MqSPB2bH6K+TTxbSLjkMvFbFwsIpb9yA6c6wugKat2iTk1AVFWThJvmsAzu+Un6BMfdH8QU9v9RGsuDxeeMtOKxwk69/JdF5TI4vKJVJXvZ+rkey/3Xub8AVnCfKG4jpy48ST5kk6klbJ+SNWsLLJ9M3rMHG4HxVpvESlHeTke4bk0fs6djTwAv4rz9SWqTZ1EtjYMZkozJ17MIAwIBbIDpACA4eEBWV+zw8WcAUD3MntPdBrrlnVPchQr9OoVfLD9UZjaOwZmEkjH38Ue5yK/SKsd4PJSVUZDSCCDbitJcHN7OVOeJLAzVwCRljyWshTqaJ5KrZ4MZLHjLh4LQvV2prVEs4KZgOIDNZTRSnVm1pY9N2VmXBHDxFRs5uT+dysIv1/I4hocUvUuXOOnJZ5JozlNKKPZt06AwUojJzFyfM3UqWDvW1F0qaiy72SztA81ksD7ZntePukgZhAT6zsHwQGcaLlYBGq+yRzQFLvLQPmo5I4xdzsNr5aOBKloyUZps1kso83n3VqmCxiJHcQQukq9J+ZC4yIEmxJW6xPHkVup03wzHeOHw4dIy3xv8ypYuPkRy35JOyIy+eNo1L2/NKksQbZrjLSR9CbEp8LGjuC4JfLpqA6QAgBACAEAIBC1ANPhBQEWahB4ICnr93436tCGk4Rl4lkye090CCTGfJYwcq46TCo3KDw3+DNVmx3sPXYfELGhHJq2NxR8sr7EUxj+clq4ootvJzLosSEeSFs6ie+W0bb315eKLdnSp05VsQjyekbtbptis9wu7v4KRJI7ttZworPLNXTMs4jwWS4TIYMLrjihksGBANVvYPggM0RmgG5GXWAFOzE8AZ217lkFyygBGiyDl+yWngEBFk2BGdWD0TLMYCm3diY7EI2g87ZrLm35jCLyCKy1Mj4QCoAQAgBACAEAIAQCWQHJYgGZKcFAQKnZjXahAZ7aW6Ub9G2PchVrWdGr4omeqdypL2a7LvWrjk5k+irVmEtvuabd/dlsA0ueJWUsHWt7eFGOmJqI6ewWScr62kN8TCWu+B8RxQHFPtYsNp2299ouPMahAXUE7Xi7HAg8QbhAcVnYd4LAM1IUBGjDpDZmTeLuf4fzWTBfbOoQwaLJktGNWAd2QCYUABqAUBAKgBACAEAIAQAgBACARAKgEQBZAcOiCA49ggO2x2QHdkBw+O6AiT0YPBAVUmzix2KJxY7u4+I0KAeG0ZMJbKy5t2m/Vp0QEBlC6Q9bJv3efigLykow0ICcxiA6QCoBEAqAEAIAQAgBACAEAIAQAgBAIgFQAgBACAEAIAQCEIDh0aAadTBAdMgAQDoCA6QAgBACAEAIAQAgBACAEAIAQAgBACAEAIAQAgBACAEAiAVACARACAVACAEAIAQAgBACARAKgBAC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2" descr="data:image/jpeg;base64,/9j/4AAQSkZJRgABAQAAAQABAAD/2wCEAAkGBxQSEBQUEBMVFRQUFRcWFBUVFRQVFRUSFhUXFxQUFBQYHCggGBolHRQUITEhJSkrLi4uFx8zODMsNygtLisBCgoKDg0OGxAQGywkICQsLCwsLCwsLCwsLCwsLCwsLCwsLCwsLCwsLCwsLCwsLCwsLCwsLCwsLCwsLCwsLCwsLP/AABEIAOEA4QMBEQACEQEDEQH/xAAcAAABBQEBAQAAAAAAAAAAAAAAAQMEBQYCBwj/xABEEAABAwIDBAcFBAYJBQAAAAABAAIDBBESITEFBkFRByIyYXGBkRNiobHBI1Jy0SQzkqKy8BQVQmNzgrPC4SU0U6Px/8QAGwEBAAIDAQEAAAAAAAAAAAAAAAMEAQIFBgf/xAAzEQACAQMDAQcDAgYDAQAAAAAAAQIDBBESITEFEyIyQVFxgTNhkSOxBiQ0QmLxFFKhwf/aAAwDAQACEQMRAD8A9wQCoAQAgBACAEAIAQAgBAISgDEgC6ALoAugFQAgBACAEAIAQAgBACAEAIAQAgEQAgFQAgBACAEAIAQAgIO2K0QxOfxAs0c3HQKKrU7OOont6LqzUTFVO8FQ4WD7cy1oB9Vy5XVWSwmd2FhbxecfkpZdrT4rEynvxO+irupW9X+S6rajjhfgsqPbM7MxI63EOOIfFSUrirHdsr1bOjPbT+C1j365xA24h1r+Asrqvv8AEoS6R6SNdQ1IljZIBYPaHAHUXHFXoy1LJyJwcJOL8iQtjQEAIAQAgBACAEAIAQAgBACARACAEAqAEAIAQAgBAIUBh98K8vl9mOzH8XHU+Wi5F9VzLSvI7/TKGmGvzZQNe4dkkLmJzi9mdPSnyiLN7TgicvPJKtBFfBKdT81tq9cmcx8jpsGFoDj4+HFWqMnLYgq4SbR6zu6f0WH8AXbp+FHk6/1GWK3IgQAgBACAEAIAQAgBACAEAIAQCIBUAIAQAgBACAEAhQHlm9b7Vcv4voF5u7Wa8j1th/Tx9jOz7Rw5alYjSbRZckhtm1CeB9Vl0DCmSmVRIuConDBvsR6yoOF/4bergFat1jLIKu+Eew7pH9Bp/wDCb8l26PgR5W6+tL3LdSEAIAQAgBACAEAIAQAgBACAEAIBEAqAEAiAVACAEAIBCgPJ99HWqZj730C89cLNxI9bYf00fYxdrlTcEjW5w2YggZa8lnSsZJMJF5Tx2dZUpy2NksEaubk4c8I/eCnoPZkdTlHtO7LLUcA5RM+S7lLwI8lcPNWXuWikIQQAgBACARACAVAIgFQAgBACAEAiAVAIgFQAgEQCoBEAIDyjfIXqph73+0Lzty/5iR62w/p4mPMZa6xUucrYna3JsNO37oUEpy9TdE+Bmd/NV5PY2ZEqIy8kN7j+8Fct4togrSUcNntOxY8NPEAbgRtF+fVC70FiKPI1Xmbf3Jq2IxUAiAEAqARACAVAIgFQCIBUAIAQAgBAIgEusZAzPVtbrryC5l71a3tdpPL9ESQpSlwRjtP3fUrkS/iZZ2p/lkytvud/1j7vxViH8Qwa70f/AE1/4/3JEM4cLj/4u5b3EK8NcSGcHF4Y65Tmp5Xvowtq5MWVyCPAtGa89dxaryPWdOkpW8cGecWntWKiWryLY/CYxz9Vh5b4MnU9XcWaAB/OpTGfI1WxHpX9c56gD94X+CuW22SrdLMUe1bMP2Mf4G/ILsx4PKz8TIG295oKXKV13fcaMTvPkpYwcuCzb2VavvBbepnXdJcYP/bv1y6zQSPBSdg/UvrotT/sifQb/U7yA8PivxcAW+ZbotXRkiGr0mvBZWGamGYOALSC0i4INwR3FRHMaaeGOIYBACAEAIAQAgBACAEAIAQCLDBT1LnX1K+fdTqXPaN63j3L1NRxwN3B42VKFSlPeUsNepvuiLJAL3xEKLNLfcnU5JYwdGoa0ZG62i4pdzdmqpykxmirXCS4zB1HculYX87aafKfKN61CMoYfJpopA4XGi91RrRqwU4vKZx5RcXhnmO/M9qyQfh/02rjXibry+P2PUdN2to/P7syk1a0dq3oo402+C45pDTa6M8B6Lfs5IxriPDCdB6ErTvG2xzgLsbY2kuLMh4uAJ9Lq1bQlN4IKqy0jYV2+srYWRU7MJaxrXPd2rhoBwt4eJXfpUUktRUo9Kp6nOo878GWbUCV5Msln8336x54lPjC2Ot2eiOILb7FTW7Na5+ITYc9NQtHT8yOVKbeckyOoZG3N2Ky2bN22uWStjb31MX6iS0YJswjE3XPI6eS0aUmc2tb0a03sb/dPfo1U7YJIwHEEh7CcN2i5BB0UdSkorKZzbzp8aMdcZfBuAojlCoAQAgBACAEAIAQAgBACApZZRjwn+SvBXFaNS4lRkv9l+MXp1DMow6ri17Z054ySxergiySs4laxpSJUpEd9TGOF/EqzGhNm3f9Ro7Ut2QArELea8zGjPJZ7sVpkfICdAD8SvS9CUouUW9ipeQSSMF0hyWr5R3M/wBNqtXMf1m/b9kdfp7/AJaPz+7MPI65WyWCw92ctdYrLWxtpRa0gsbcCq8zeI5C8tkNsjh/3BX+m7zNoJOe5P8A60IH2uFw9/X9rVdtxRs4RW62OcMEwuCW+Bxt/MIpNcGYzkuHkhz7Aef1bg8e6c/TVMxfJnXB+LKKqegDTZ4N+RJ+S20QW4dOkt2xuWZkYGI4RyC0lNLgqVa8Y7I1/RgQ7aEZGmB5/dUM+DmX0m6Tye1BRHEFQAgBACAEAIAQAgBACAEBnqsWmv7y+Z3rdO9m/wDI6lLelgj7Zdb0W1darjP2RJb8FE9xVlJIspZG5GGy2jJZN8YIglsbFWdO2TEoJrKNJuYftpB7g/iXX6R45exzbzwow/SS620Ze9sf+m1W7hfqs6Vg/wCXj8/uYtxsVqiy+R6FjeK1bZImWlLm74nuAVeeyJInBkvI78P1XT6Wu/8ABtDxmbrpzLNh4A2A4LptuUsFOtJzqYJsVQyJwBOE5Z8FJmMXhkycKezeC8p6nEAQfMfNSYyWk01krKyaxe5x0uo6jwVLqePYpKmb2jS61lHlOJTclKGTd9CYvWeEb/otG+6Urt/oL3PcwtDkioAQAgBACAEAIAQAgBACApdoR9a/evnnXKGms6i83g6FCW2Cv2uMh4Ks3mcX/iieh5lNKLFTweUXkNvdkt4x3N3JFdI27grqexjiOTR7mv8A0l/+Gf4mrq9IXffscm88C9zE9KjCK95IycyMjvAbb5gq9XX6jL1g/wBBfJijIP7Q/NR4LWr1JMMsYtcu8Mlhpm6kiU+vGjBYfE+JUXZ75ZJ2m2BhknWP4fqun07xv2N6LzL4KgMw1Gejjl5q+lpqFeS01/cl1myjKcTXtBtbCbgrerRcnk3urWVXdFjs5pY1rDq1oB8QpoRxFIuUabhSUX5EDasZcxwHFw9L3UFRZeChdw1vBUVPVaGjzWktlgqVto6Uem9CtPapd3QuPq5oWstkVb5YpJHs4WhyRUAIAQAgBACAEAIAQCIAQFZVtu4jvyXjOq0pV60oPbfYuUnhJlZthtgPBcqvDRVjH7Fqg85KGU3UsFgvJrAwWqZDMV5keRwbfi4/BTxTZHOerZcFruM+9U7/AAnfxMXZ6Yv1H7FG88HyZDpXP/UH/gj/AIVcr/UZcsf6de7MFI9aombGsSya7j0UnMfErDRvGRY0rgQ88sPxv+St2TSnuWKEu/8AAssAfa/A3B5FdZxUi5KEZkptK7iPyPgVsn6kkG1yGDDrrwC35JvIhVjSWHDmQb25qtPxHKuH3yBSUZLsTxpzUePUrad9TPV+h6mBfPKDo1rLWysTe9/8q1mzndQlskepBRnLFQCIBUAIAQAgBACAEAiAVAVNbOGvseJ9F43ql1GF06bXz6F2lByjkgbYBLQubd71IyZYt3hmZmup4YLbIksh5qxGJpsiBUTgakqzCLGUPbub0RUs7nzOwx+zdfiXEWLWgcTddOxi41CtdLMDzrfXeN1fWPlt7NhsGtzJDWiwJ5ldXSm8lVTlGCjngyzq3PifErbQvQjdZ+pJjqDa7b+BzBWkqcWTQrzXmSYq0XzUEqD8i3C6XmXWxq0DG5pBILdQD97UFTW0HGe5etasZz2fkWoqY3dqMA84zh/dNwuki+vszsRC32cv+V92H1zb8Vvl+ZKqklysjMsLm9oHx1HqMlspIkVaLIU04GWp5BV5Pc51beRw+UNsZja+jRc+q1bwVpSwes9EGbKhw0LmW9D+aimcy/5R6MFqc8EAiAVACAEAIAQAgBACARAUW2G9f0Xz3r6xeyfqjpWr7hxXO+yUNWeulBmaS75kat+avUVsXMamQZYHEXCsKpFPBNGmkijr5cINwTyA1J5BX6MHNpRIqrjGOpmB2o+SRxxjDyBuLD6rt0qSgsHJqVNZDgqWWc2RhJHZc12EjxBBBCm0ohVRoiSSM5X8lnA1r0B9SMOQN+GYsB4Jgw5+grHZC6YN1LYm7KltjPc34kreL3LlhPE5exIqaxxyBIHctpTb2LFa4k3iI9RzObbrnM2sc7reLa3yWKM5Qw3Ivaec2yJHMA5KwmnydSMlNbjczwCXG2lzkFFUwitcYiUlbNj6x4/LgoZbrJRqtOCZ7b0IM/QpDzkt5Bo/NaM518+8vY9HWCiCAEAIAQAgBACAEAIAQCICr2nFe55Lxv8AENs5zdReS/8AC5bzwsECr/VFcOk80kvSRYj4zIVjrZrq0lnY6FNbHMta22qRoSyT5Ri96yfYPPePmu9YbVEjn3y/SZi21rmjJxA5Xy9Dku2cQU1jXdtjHeWE+rbIYGnQwu4Pb4EOHxsgGZqVjc2vxdxaRb6IbIiTPWTLJVA7quPc35lYZPbvGR1zs1nzJ28SHhHit1rcltjUWFDtd8l5SSaA/wA96sRZ1qMmsI42lmCOeXktau5rcLUsFS5l3BoUT9CjNZaij33ocaBQvt/5SPRrVpI5199T4N4sFIEAIBUAIAQAgBACAEAIAQECtGfdZeb6wnKel8NFilwVley0RXnXb9jSSznvFqDzMw1bJnYrp047ZOnTkksMh2Cm3N3KK8zPb4vH9GeON26eK6Fgn2qOfe1NVPC4PNp3dbwXdOMdOksEB3G+4QwdyaLJlEF5zQyT9nDqPt7p8ut+a1bWUWreLcZND1r5Fb8kyxJYZ00EJuiSKlF8Fls+4Nzpw8VNE6VGT5Y7WG+mqTJJttbEenjse8qNkMY6d3yfQvRpStj2bDhbbHie7O93FxBPoAozh3cnKq8mFrt/a0VEjWSNDWvcAPZsNmhxAFyLlU51pJndodNoThHK3wQ67fSteLunLByY1rfWwULrTk+S3T6Zbw/t/JxQ751jXdWpee54a4H1Cx2tSO+TZ9NtprGlfBpIukmdrRjgjceJBc2/fbNSRu2/IpT6HTz3ZM3W6+2P6XTNmw4CS4Ft72LTbIq3Snrjk4d3bu3qunnJbqQrAgBACAEAIBEBW7Ulw59y8r164dGpHCzkt28NRCrLuiOEai649SWumpLjJNHuzMDtRlibroUGmtjoYyilmceF1eSI2kUW8rT/AEd5I5fMK5aNdoitdY7NmBmB14LsHKQrLHUfNDI4SOF0MDrnXB8FkIhWzWDJZUXYkItbqi3r8FpLxIv2uVTm/YUBSmFudtNlkljOUSTDJ3qSLLVOtnkfe+6SLKllbHDZw1wH8hQyZDVrKL0n0duP1dlU5/ucXrc/Va52OLUWarX3PFHROxY+JJcfPP6rkympNpnuKVLSkSy9hbZwN+PJRbrgndNtjbWxNNwFnMpGFTwJJUYjZoyWVHG7MSWx630YH9Btylf8bFdG1eYHkusrFz8I16snJBACAEBxLIGtJcQABckmwA5koYbSWWYLeTf7CSyjsecp08GN4+JWkp+hw7vq2Hpo/ki7M6RniwqIw8feYcLv2TkfULVT9SOl1ma+pHPsXku8lPUAYH4XEdl4wnyvkfJeY/iO3qVNE4Rbxyeh6f1G3m8asP77E2N32R8FwLab7KcGdKfiyYXaoLn2712LfuxyXY7oWi2Vdt9ORIzK1q3ai8G6SRnN7qQmnlYLEkC3ebjJdOwnmpFkF0s0meWywObk5pHiCvRHEFhhBI6wH4sh6oB+WJjcg7F+E3HrZDBwdCgIpQyWOzo/sZTydGPXF+S1a7yZbt33JL2FKkJG8bHTAsm8FkkNpXa5eCuRtKjWUVpXtKL3JEMLrWNlJ/wqjRuus0ILG5HloX3vkVBPp9VbrcrLqVKcsvY+jtgVDG7IiAc0ltIMg4XBEeeSpVISimmiSElKsmn5o8fZWjIYRwXFdNnvtS9R0VLTqFroY1fcBIw/2fisYkhqHI5GDQH1/wCFhpjJ6f0YOvSycvam37LbrqWfg+TyfXMduvY2StnGBAISgKnbu34aVt5XdY9lg7TvAcu9YbwVbm7p0FmXPp5nlm8u9U1VcOOGMHqxtOXdiP8AaKilI83c3tS4eHsvQy0oe7IOstckUdEeULDRuGryVgTrRf8AaWPt3YAwuJaDcA52PdyWc+RC5trBJpdszQi0crgPuk4mnyKqVbSjUzqiWaF9cUn3JP8A+Elm2yR9owXPEG2XgVUl0xLwS/J6G3/iZwwqkM+rRcQ7xMLAB2gLHEbegXMrdKkpZwdy26xa13tPH2exm97QTSzO9w/MK7Zd2rGJfuMOjJr0PK2VT26Od65ehyXpDhjrasHtsYe8dU/DJAOMZGdC5vjYj1yQBNEGjtA35f8AKAgvQGh2Q0GhqnW63taYX8pr/T0TzLFvnLRWy5FbMlqLEskmizdbn9FNbU9dRI0q1+xpSkXVPFcEDVd/g85ObbwRqt7hbAL81pNz/tN6SpNvUd073YesLLam21uQ3EYRfcYOfh0y8MlmphG9sm8ocjmIuvP9YjHVHCPZdAlU7Kept77ZAEu1K42yO8syHGgjS6w9zZJonUz7jPUKKSwSweT2PovjtQA/ekefQgfRdC2WIHlusSzc/CNerBygQCFAeP74TW2hPjaHjEBYk5DC0ixGY1RvyZ5G/li6nnf/AEUUzGO7IIB4OIPxyWuhPgpOSzmI06hLRcA4eYzHqNFG4NG7cnu0R/ZWORIC1M6socc/lqsGiicSyBgu4/z3IbRi5vESG/aJPYYSslhW6XiY9BM89poWCOcILhk2rwyMLLFrXCzmYiQeZHJHThnVjckhfVqW1OTS9M7GVrt1eMT7e67T1ClVT1OlQ6x5VF8oz0tM5jyxwsQbEeV1JydunUjUipR4YoZdDc3e43RnUVtpJgYKf77h13j+7YeHvHLxQG12/wBCdPI29HK+J4Gkh9oxxtx4jyQGfg6Mq2npZo3iNxdJG5pY8lrmsDwdQCD1uIWUT29SMJd4yW0dhSx3Ekbm99rj1C35L2IVFhM42Rs9wxO4CwB7zn9F0LCnhuRxOq5go0/kmhj2uu24I0I5+S6uzOM5NMSpqHOJLxcnU2Av6LHh4RtiM3vIi+0I0b62WrlL0Jo0qS3cjlsZJu70Gi0VOTeZG7rwgsQHQ3IlcHqv1Eew6Kv0WOQut/N1yWduLwOmS/LyAC1wbZJNFxPko6hLDg9y6PWW2dD3hx9Xkro0FiCPIdSebmRpFMUAQCFAeOdIPUrpjzDD/wCtv5LWbxueS6jD+bkvXH7GPiqHkk4vyUabI5U4JYwWUErm6Gx5grdSKz7r2Fmlvra/cAPksS3MJ5Y6KLL7Nwd3aO/ZP0usOm/I3abWzKzaFGXEa9XUaLTDRJRqqCaZGq5/YsuGk+A08VhEtOn20sNjuz64yasI7yCAsmleh2fDJ1lgq5ItTUAaLKRPTptmYfsyWrrDFBG6R7sOTeAwjNx0aO8qePB6mwWKEfn9z2rcbosjpwyStwzStzayw9lGT5XkPecuQWS4eiuFtMuSAite4OzBWAS3kWWQUMtJHI4tcBrkgPOekrdd0Np4WtEQFn4ciHE5OLeWma6dlXUU4eZWuKTqSUpb4R5/7e2pt5rodrjkqu3T4Qra4/eKKtE0doxwVRPI+QW6kmRug15ima+VhnyCzlGFSeQp2nMgcT815jqbzUXse86P9Jv7j/sh4Ll5OykjuOJg7VzyA596zky4jgfy0WmDbJ7xuhlRQAcI2+ts10qSxFHi7yWa839y9CkKwqA5cUB5F0msvVutxjb9R9FpNbHmOp4jdZ+yPP8AZ8l3OadVGiOvHCUkWUb3XDSNOI0ssJPJUlGLTkmPzaeY+akkRQ5FmlDRdxsFlvAhFyeIhBXh2ev4hfJZUs8m8qUovcesx3u/vD01WrjFmmfg4kjsciD4LRwwYbKyvrLdVupWMFujRz3nwNf0YNHXJue9bIk7Rt91HsfRRRRsoA9rRile8vdYXdhOFoJ5AAKSPB6GwbdBZ+5tQFsXAcEBHkcRoEBFma93Aj4BAQ3kR97kBlN+5y6inv8AdH8QU1v9RGsuDxDFc3XSzlkaWEW2ztgVU7BJBA97DcXba1xkR4rV1Ix5YwMT07o3YXizh2hyPI96mi/NEPi2HI8yPEKw+Cunvhnqu4mz2vpWgtyuTnzJN1wrneozpU20jSndmI6sHoq+lEyqzXDY07dGA6xt9Fhwj6G6uay4k/yI3cum4xN9Fjsoehur24/7s01FTBjQ1osALALcrNtvLJgQwKgGZtEB5bv/AAONSH4ThwAXtlkT+aM831ijPtVNLbBhajZ/Xxs1+ahlFlCncd3TIlxE2zRNogklkWbslbS4MQ8RW7xE4ByusS5LljjWyM2Vwhuw5+F1jJNoi6uJD+xK9zupJmeDufcQspkd3bxj34FrOcliRRhyUNKMUrieCwdOo9NNI4q6smXCNBqsm9OklT1M9q6L57bNZfg6T+MqSPB2bH6K+TTxbSLjkMvFbFwsIpb9yA6c6wugKat2iTk1AVFWThJvmsAzu+Un6BMfdH8QU9v9RGsuDxeeMtOKxwk69/JdF5TI4vKJVJXvZ+rkey/3Xub8AVnCfKG4jpy48ST5kk6klbJ+SNWsLLJ9M3rMHG4HxVpvESlHeTke4bk0fs6djTwAv4rz9SWqTZ1EtjYMZkozJ17MIAwIBbIDpACA4eEBWV+zw8WcAUD3MntPdBrrlnVPchQr9OoVfLD9UZjaOwZmEkjH38Ue5yK/SKsd4PJSVUZDSCCDbitJcHN7OVOeJLAzVwCRljyWshTqaJ5KrZ4MZLHjLh4LQvV2prVEs4KZgOIDNZTRSnVm1pY9N2VmXBHDxFRs5uT+dysIv1/I4hocUvUuXOOnJZ5JozlNKKPZt06AwUojJzFyfM3UqWDvW1F0qaiy72SztA81ksD7ZntePukgZhAT6zsHwQGcaLlYBGq+yRzQFLvLQPmo5I4xdzsNr5aOBKloyUZps1kso83n3VqmCxiJHcQQukq9J+ZC4yIEmxJW6xPHkVup03wzHeOHw4dIy3xv8ypYuPkRy35JOyIy+eNo1L2/NKksQbZrjLSR9CbEp8LGjuC4JfLpqA6QAgBACAEAIBC1ANPhBQEWahB4ICnr93436tCGk4Rl4lkye090CCTGfJYwcq46TCo3KDw3+DNVmx3sPXYfELGhHJq2NxR8sr7EUxj+clq4ootvJzLosSEeSFs6ie+W0bb315eKLdnSp05VsQjyekbtbptis9wu7v4KRJI7ttZworPLNXTMs4jwWS4TIYMLrjihksGBANVvYPggM0RmgG5GXWAFOzE8AZ217lkFyygBGiyDl+yWngEBFk2BGdWD0TLMYCm3diY7EI2g87ZrLm35jCLyCKy1Mj4QCoAQAgBACAEAIAQCWQHJYgGZKcFAQKnZjXahAZ7aW6Ub9G2PchVrWdGr4omeqdypL2a7LvWrjk5k+irVmEtvuabd/dlsA0ueJWUsHWt7eFGOmJqI6ewWScr62kN8TCWu+B8RxQHFPtYsNp2299ouPMahAXUE7Xi7HAg8QbhAcVnYd4LAM1IUBGjDpDZmTeLuf4fzWTBfbOoQwaLJktGNWAd2QCYUABqAUBAKgBACAEAIAQAgBACARAKgEQBZAcOiCA49ggO2x2QHdkBw+O6AiT0YPBAVUmzix2KJxY7u4+I0KAeG0ZMJbKy5t2m/Vp0QEBlC6Q9bJv3efigLykow0ICcxiA6QCoBEAqAEAIAQAgBACAEAIAQAgBAIgFQAgBACAEAIAQCEIDh0aAadTBAdMgAQDoCA6QAgBACAEAIAQAgBACAEAIAQAgBACAEAIAQAgBACAEAiAVACARACAVACAEAIAQAgBACARAKgBACAE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208440" y="160338"/>
            <a:ext cx="15121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Target number:</a:t>
            </a:r>
          </a:p>
          <a:p>
            <a:pPr algn="ctr"/>
            <a:endParaRPr lang="en-GB" sz="2400" dirty="0"/>
          </a:p>
          <a:p>
            <a:pPr algn="ctr"/>
            <a:r>
              <a:rPr lang="en-GB" sz="6000" b="1" dirty="0" smtClean="0"/>
              <a:t>467</a:t>
            </a:r>
            <a:endParaRPr lang="en-GB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48264" y="2132856"/>
            <a:ext cx="2016224" cy="424731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00B0F0"/>
                </a:solidFill>
              </a:rPr>
              <a:t>VIB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39472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dirty="0" smtClean="0">
                <a:solidFill>
                  <a:srgbClr val="00B050"/>
                </a:solidFill>
              </a:rPr>
              <a:t>Select 21 matchsticks…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19041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How many squares can you build with the matchsticks?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2339752" y="2276872"/>
            <a:ext cx="45719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rot="5400000">
            <a:off x="2792612" y="1819917"/>
            <a:ext cx="4981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2825970" y="2733827"/>
            <a:ext cx="4981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5400000">
            <a:off x="6707333" y="3648560"/>
            <a:ext cx="4981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82925" y="2227058"/>
            <a:ext cx="45719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72843" y="2253517"/>
            <a:ext cx="45719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5400000">
            <a:off x="4225703" y="1796562"/>
            <a:ext cx="4981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5400000">
            <a:off x="4259061" y="2710472"/>
            <a:ext cx="4981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716016" y="2203703"/>
            <a:ext cx="45719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140995" y="2278424"/>
            <a:ext cx="45719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 rot="5400000">
            <a:off x="5593855" y="1821469"/>
            <a:ext cx="4981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 rot="5400000">
            <a:off x="5627213" y="2735379"/>
            <a:ext cx="4981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084168" y="2228610"/>
            <a:ext cx="45719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958510" y="3622830"/>
            <a:ext cx="45719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 rot="5400000">
            <a:off x="3411370" y="3165875"/>
            <a:ext cx="4981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 rot="5400000">
            <a:off x="3444728" y="4079785"/>
            <a:ext cx="4981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901683" y="3573016"/>
            <a:ext cx="45719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420915" y="3612393"/>
            <a:ext cx="45719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 rot="5400000">
            <a:off x="4873775" y="3155438"/>
            <a:ext cx="4981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 rot="5400000">
            <a:off x="4907133" y="4069348"/>
            <a:ext cx="4981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364088" y="3562579"/>
            <a:ext cx="45719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1547664" y="537321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How many sticks are left over?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8708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04664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We have _____ sticks in total. We use _____ sticks to make each square and the maximum number of squares we can make is _____, with  _____ sticks remaining. 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3573016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21 =           x            +            </a:t>
            </a:r>
            <a:endParaRPr lang="en-GB" sz="4400" dirty="0"/>
          </a:p>
        </p:txBody>
      </p:sp>
      <p:sp>
        <p:nvSpPr>
          <p:cNvPr id="6" name="Rectangle 5"/>
          <p:cNvSpPr/>
          <p:nvPr/>
        </p:nvSpPr>
        <p:spPr>
          <a:xfrm>
            <a:off x="952819" y="5013176"/>
            <a:ext cx="45719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1405679" y="4556221"/>
            <a:ext cx="4981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5400000">
            <a:off x="1439037" y="5470131"/>
            <a:ext cx="4981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895992" y="4963362"/>
            <a:ext cx="45719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385910" y="4989821"/>
            <a:ext cx="45719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5400000">
            <a:off x="2838770" y="4532866"/>
            <a:ext cx="4981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5400000">
            <a:off x="2872128" y="5446776"/>
            <a:ext cx="4981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329083" y="4940007"/>
            <a:ext cx="45719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4062" y="5014728"/>
            <a:ext cx="45719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 rot="5400000">
            <a:off x="4206922" y="4557773"/>
            <a:ext cx="4981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 rot="5400000">
            <a:off x="4240280" y="5471683"/>
            <a:ext cx="4981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697235" y="4964914"/>
            <a:ext cx="45719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140995" y="5014728"/>
            <a:ext cx="45719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 rot="5400000">
            <a:off x="5593855" y="4557773"/>
            <a:ext cx="4981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 rot="5400000">
            <a:off x="5627213" y="5471683"/>
            <a:ext cx="4981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084168" y="4964914"/>
            <a:ext cx="45719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509147" y="5039635"/>
            <a:ext cx="45719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 rot="5400000">
            <a:off x="6962007" y="4582680"/>
            <a:ext cx="4981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 rot="5400000">
            <a:off x="6995365" y="5496590"/>
            <a:ext cx="49814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452320" y="4989821"/>
            <a:ext cx="45719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8244408" y="5014728"/>
            <a:ext cx="45719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3007693" y="347855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21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53647" y="82342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73480" y="1822679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14939" y="182267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1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77123" y="363457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86714" y="363457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04248" y="361582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1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Using the same 21 matchsticks, make different shapes. Draw each combination on your whiteboard, including the remainders. Record what the equation would be.  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19148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21 = 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18944" y="3212976"/>
            <a:ext cx="4521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21 =  4  x  5  +  1 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36086" y="414908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21 = 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18944" y="5085184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21 = </a:t>
            </a:r>
            <a:endParaRPr lang="en-GB" sz="3200" dirty="0"/>
          </a:p>
        </p:txBody>
      </p:sp>
      <p:sp>
        <p:nvSpPr>
          <p:cNvPr id="8" name="Isosceles Triangle 7"/>
          <p:cNvSpPr/>
          <p:nvPr/>
        </p:nvSpPr>
        <p:spPr>
          <a:xfrm>
            <a:off x="467544" y="2132856"/>
            <a:ext cx="720080" cy="584775"/>
          </a:xfrm>
          <a:prstGeom prst="triangl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39552" y="3212976"/>
            <a:ext cx="576064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gular Pentagon 9"/>
          <p:cNvSpPr/>
          <p:nvPr/>
        </p:nvSpPr>
        <p:spPr>
          <a:xfrm>
            <a:off x="467544" y="4081427"/>
            <a:ext cx="720080" cy="720080"/>
          </a:xfrm>
          <a:prstGeom prst="pentagon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Hexagon 10"/>
          <p:cNvSpPr/>
          <p:nvPr/>
        </p:nvSpPr>
        <p:spPr>
          <a:xfrm>
            <a:off x="539552" y="5085184"/>
            <a:ext cx="720080" cy="648072"/>
          </a:xfrm>
          <a:prstGeom prst="hexagon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39752" y="219148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  x  7  +  0 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414908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</a:t>
            </a:r>
            <a:r>
              <a:rPr lang="en-GB" sz="3200" dirty="0" smtClean="0"/>
              <a:t>  x  4  +  1 </a:t>
            </a:r>
            <a:endParaRPr lang="en-GB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2344510" y="5085183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  <a:r>
              <a:rPr lang="en-GB" sz="3200" dirty="0" smtClean="0"/>
              <a:t>  x  3  +  3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6155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04" y="332656"/>
            <a:ext cx="8229600" cy="1584176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Look at the equation below, what do we know and what do we not know?</a:t>
            </a:r>
            <a:br>
              <a:rPr lang="en-GB" sz="2400" dirty="0" smtClean="0">
                <a:solidFill>
                  <a:srgbClr val="0070C0"/>
                </a:solidFill>
              </a:rPr>
            </a:br>
            <a:r>
              <a:rPr lang="en-GB" sz="2400" dirty="0">
                <a:solidFill>
                  <a:srgbClr val="0070C0"/>
                </a:solidFill>
              </a:rPr>
              <a:t/>
            </a: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400" dirty="0" smtClean="0">
                <a:solidFill>
                  <a:srgbClr val="0070C0"/>
                </a:solidFill>
              </a:rPr>
              <a:t>Consider what the missing numbers might be?</a:t>
            </a:r>
            <a:br>
              <a:rPr lang="en-GB" sz="2400" dirty="0" smtClean="0">
                <a:solidFill>
                  <a:srgbClr val="0070C0"/>
                </a:solidFill>
              </a:rPr>
            </a:br>
            <a:r>
              <a:rPr lang="en-GB" sz="2400" dirty="0">
                <a:solidFill>
                  <a:srgbClr val="0070C0"/>
                </a:solidFill>
              </a:rPr>
              <a:t/>
            </a: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400" dirty="0" smtClean="0">
                <a:solidFill>
                  <a:srgbClr val="0070C0"/>
                </a:solidFill>
              </a:rPr>
              <a:t>Can you work in a systematic way?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2008" y="3322466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   =   3  x        +   2</a:t>
            </a:r>
            <a:endParaRPr lang="en-GB" sz="5400" dirty="0"/>
          </a:p>
        </p:txBody>
      </p:sp>
      <p:sp>
        <p:nvSpPr>
          <p:cNvPr id="5" name="Rectangle 4"/>
          <p:cNvSpPr/>
          <p:nvPr/>
        </p:nvSpPr>
        <p:spPr>
          <a:xfrm>
            <a:off x="1691680" y="3322466"/>
            <a:ext cx="93610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716016" y="3292653"/>
            <a:ext cx="93610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0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233458"/>
              </p:ext>
            </p:extLst>
          </p:nvPr>
        </p:nvGraphicFramePr>
        <p:xfrm>
          <a:off x="539552" y="188640"/>
          <a:ext cx="757118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244545"/>
              </p:ext>
            </p:extLst>
          </p:nvPr>
        </p:nvGraphicFramePr>
        <p:xfrm>
          <a:off x="539552" y="2492896"/>
          <a:ext cx="757118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536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6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71797" y="1316013"/>
            <a:ext cx="50673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2659" y="1316013"/>
            <a:ext cx="50673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7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3372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818661"/>
              </p:ext>
            </p:extLst>
          </p:nvPr>
        </p:nvGraphicFramePr>
        <p:xfrm>
          <a:off x="755576" y="422022"/>
          <a:ext cx="2736300" cy="274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469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056627"/>
              </p:ext>
            </p:extLst>
          </p:nvPr>
        </p:nvGraphicFramePr>
        <p:xfrm>
          <a:off x="3779912" y="422022"/>
          <a:ext cx="2736300" cy="274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469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441335"/>
              </p:ext>
            </p:extLst>
          </p:nvPr>
        </p:nvGraphicFramePr>
        <p:xfrm>
          <a:off x="755576" y="3429000"/>
          <a:ext cx="2736300" cy="274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469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062641"/>
              </p:ext>
            </p:extLst>
          </p:nvPr>
        </p:nvGraphicFramePr>
        <p:xfrm>
          <a:off x="3779912" y="3429000"/>
          <a:ext cx="2736300" cy="274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36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469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6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3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227566"/>
              </p:ext>
            </p:extLst>
          </p:nvPr>
        </p:nvGraphicFramePr>
        <p:xfrm>
          <a:off x="539552" y="764704"/>
          <a:ext cx="5496270" cy="525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658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2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839242"/>
              </p:ext>
            </p:extLst>
          </p:nvPr>
        </p:nvGraphicFramePr>
        <p:xfrm>
          <a:off x="539552" y="764704"/>
          <a:ext cx="5496270" cy="525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96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6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65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7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bsennis.com/uploads/2/4/6/1/24614659/8536933.png?3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93478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3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14260" r="39706" b="42870"/>
          <a:stretch/>
        </p:blipFill>
        <p:spPr bwMode="auto">
          <a:xfrm>
            <a:off x="539552" y="548680"/>
            <a:ext cx="4290647" cy="235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t="13797" r="39729" b="43101"/>
          <a:stretch/>
        </p:blipFill>
        <p:spPr bwMode="auto">
          <a:xfrm>
            <a:off x="3851920" y="3861048"/>
            <a:ext cx="4137814" cy="229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1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772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sz="2800" dirty="0">
                <a:ea typeface="ヒラギノ角ゴ Pro W3" pitchFamily="-108" charset="-128"/>
                <a:cs typeface="Arial" pitchFamily="34" charset="0"/>
              </a:rPr>
              <a:t>Models and Images for multiplication and division</a:t>
            </a:r>
          </a:p>
          <a:p>
            <a:pPr algn="ctr"/>
            <a:endParaRPr lang="en-US" altLang="en-US" dirty="0">
              <a:ea typeface="ヒラギノ角ゴ Pro W3" pitchFamily="-108" charset="-128"/>
              <a:cs typeface="Arial" pitchFamily="34" charset="0"/>
            </a:endParaRPr>
          </a:p>
          <a:p>
            <a:r>
              <a:rPr lang="en-US" altLang="en-US" sz="2000" dirty="0" smtClean="0">
                <a:ea typeface="ヒラギノ角ゴ Pro W3" pitchFamily="-108" charset="-128"/>
                <a:cs typeface="Arial" pitchFamily="34" charset="0"/>
              </a:rPr>
              <a:t>Consider </a:t>
            </a:r>
            <a:r>
              <a:rPr lang="en-US" altLang="en-US" sz="2000" dirty="0">
                <a:ea typeface="ヒラギノ角ゴ Pro W3" pitchFamily="-108" charset="-128"/>
                <a:cs typeface="Arial" pitchFamily="34" charset="0"/>
              </a:rPr>
              <a:t>contexts for repeated addition:</a:t>
            </a:r>
          </a:p>
          <a:p>
            <a:r>
              <a:rPr lang="en-US" altLang="en-US" sz="2000" dirty="0">
                <a:ea typeface="ヒラギノ角ゴ Pro W3" pitchFamily="-108" charset="-128"/>
                <a:cs typeface="Arial" pitchFamily="34" charset="0"/>
              </a:rPr>
              <a:t>2 - eyes</a:t>
            </a:r>
          </a:p>
          <a:p>
            <a:r>
              <a:rPr lang="en-US" altLang="en-US" sz="2000" dirty="0">
                <a:ea typeface="ヒラギノ角ゴ Pro W3" pitchFamily="-108" charset="-128"/>
                <a:cs typeface="Arial" pitchFamily="34" charset="0"/>
              </a:rPr>
              <a:t>3 - triangles</a:t>
            </a:r>
          </a:p>
          <a:p>
            <a:r>
              <a:rPr lang="en-US" altLang="en-US" sz="2000" dirty="0">
                <a:ea typeface="ヒラギノ角ゴ Pro W3" pitchFamily="-108" charset="-128"/>
                <a:cs typeface="Arial" pitchFamily="34" charset="0"/>
              </a:rPr>
              <a:t>4 - wheels on a car</a:t>
            </a:r>
          </a:p>
          <a:p>
            <a:r>
              <a:rPr lang="en-US" altLang="en-US" sz="2000" dirty="0">
                <a:ea typeface="ヒラギノ角ゴ Pro W3" pitchFamily="-108" charset="-128"/>
                <a:cs typeface="Arial" pitchFamily="34" charset="0"/>
              </a:rPr>
              <a:t>5 </a:t>
            </a:r>
            <a:r>
              <a:rPr lang="en-US" altLang="en-US" sz="2000" dirty="0" smtClean="0">
                <a:ea typeface="ヒラギノ角ゴ Pro W3" pitchFamily="-108" charset="-128"/>
                <a:cs typeface="Arial" pitchFamily="34" charset="0"/>
              </a:rPr>
              <a:t>– points of a star</a:t>
            </a:r>
          </a:p>
          <a:p>
            <a:r>
              <a:rPr lang="en-US" altLang="en-US" sz="2000" dirty="0" smtClean="0">
                <a:ea typeface="ヒラギノ角ゴ Pro W3" pitchFamily="-108" charset="-128"/>
                <a:cs typeface="Arial" pitchFamily="34" charset="0"/>
              </a:rPr>
              <a:t>6 – egg boxes, guitar strings, honeycomb</a:t>
            </a:r>
          </a:p>
          <a:p>
            <a:r>
              <a:rPr lang="en-US" altLang="en-US" sz="2000" dirty="0" smtClean="0">
                <a:ea typeface="ヒラギノ角ゴ Pro W3" pitchFamily="-108" charset="-128"/>
                <a:cs typeface="Arial" pitchFamily="34" charset="0"/>
              </a:rPr>
              <a:t>7 – days of the week, </a:t>
            </a:r>
          </a:p>
          <a:p>
            <a:r>
              <a:rPr lang="en-US" altLang="en-US" sz="2000" dirty="0" smtClean="0">
                <a:ea typeface="ヒラギノ角ゴ Pro W3" pitchFamily="-108" charset="-128"/>
                <a:cs typeface="Arial" pitchFamily="34" charset="0"/>
              </a:rPr>
              <a:t>8 – octopus</a:t>
            </a:r>
          </a:p>
          <a:p>
            <a:r>
              <a:rPr lang="en-US" altLang="en-US" sz="2000" dirty="0" smtClean="0">
                <a:ea typeface="ヒラギノ角ゴ Pro W3" pitchFamily="-108" charset="-128"/>
                <a:cs typeface="Arial" pitchFamily="34" charset="0"/>
              </a:rPr>
              <a:t>9 – planets</a:t>
            </a:r>
          </a:p>
          <a:p>
            <a:r>
              <a:rPr lang="en-US" altLang="en-US" sz="2000" dirty="0" smtClean="0">
                <a:ea typeface="ヒラギノ角ゴ Pro W3" pitchFamily="-108" charset="-128"/>
                <a:cs typeface="Arial" pitchFamily="34" charset="0"/>
              </a:rPr>
              <a:t>10 – ten pin bowling</a:t>
            </a:r>
            <a:endParaRPr lang="en-US" altLang="en-US" sz="2000" dirty="0">
              <a:ea typeface="ヒラギノ角ゴ Pro W3" pitchFamily="-108" charset="-128"/>
              <a:cs typeface="Arial" pitchFamily="34" charset="0"/>
            </a:endParaRPr>
          </a:p>
          <a:p>
            <a:endParaRPr lang="en-US" altLang="en-US" sz="2000" dirty="0">
              <a:ea typeface="ヒラギノ角ゴ Pro W3" pitchFamily="-108" charset="-128"/>
              <a:cs typeface="Arial" pitchFamily="34" charset="0"/>
            </a:endParaRPr>
          </a:p>
          <a:p>
            <a:endParaRPr lang="en-US" altLang="en-US" sz="2000" dirty="0">
              <a:ea typeface="ヒラギノ角ゴ Pro W3" pitchFamily="-108" charset="-128"/>
              <a:cs typeface="Arial" pitchFamily="34" charset="0"/>
            </a:endParaRPr>
          </a:p>
          <a:p>
            <a:endParaRPr lang="en-US" altLang="en-US" sz="2800" dirty="0">
              <a:ea typeface="ヒラギノ角ゴ Pro W3" pitchFamily="-108" charset="-128"/>
              <a:cs typeface="Arial" pitchFamily="34" charset="0"/>
            </a:endParaRPr>
          </a:p>
          <a:p>
            <a:endParaRPr lang="en-US" altLang="en-US" sz="2800" dirty="0">
              <a:ea typeface="ヒラギノ角ゴ Pro W3" pitchFamily="-108" charset="-128"/>
              <a:cs typeface="Arial" pitchFamily="34" charset="0"/>
            </a:endParaRPr>
          </a:p>
          <a:p>
            <a:endParaRPr lang="en-US" altLang="en-US" sz="2800" dirty="0">
              <a:ea typeface="ヒラギノ角ゴ Pro W3" pitchFamily="-108" charset="-128"/>
              <a:cs typeface="Arial" pitchFamily="34" charset="0"/>
            </a:endParaRPr>
          </a:p>
          <a:p>
            <a:endParaRPr lang="en-US" altLang="en-US" sz="2800" dirty="0">
              <a:ea typeface="ヒラギノ角ゴ Pro W3" pitchFamily="-108" charset="-128"/>
              <a:cs typeface="Arial" pitchFamily="34" charset="0"/>
            </a:endParaRPr>
          </a:p>
          <a:p>
            <a:endParaRPr lang="en-US" altLang="en-US" sz="2800" dirty="0">
              <a:ea typeface="ヒラギノ角ゴ Pro W3" pitchFamily="-108" charset="-128"/>
              <a:cs typeface="Arial" pitchFamily="34" charset="0"/>
            </a:endParaRPr>
          </a:p>
          <a:p>
            <a:pPr>
              <a:buFontTx/>
              <a:buChar char="•"/>
            </a:pPr>
            <a:endParaRPr lang="en-US" altLang="en-US" sz="2800" dirty="0">
              <a:ea typeface="ヒラギノ角ゴ Pro W3" pitchFamily="-108" charset="-128"/>
              <a:cs typeface="Arial" pitchFamily="34" charset="0"/>
            </a:endParaRPr>
          </a:p>
          <a:p>
            <a:pPr>
              <a:buFontTx/>
              <a:buChar char="•"/>
            </a:pPr>
            <a:endParaRPr lang="en-US" altLang="en-US" sz="2800" dirty="0">
              <a:ea typeface="ヒラギノ角ゴ Pro W3" pitchFamily="-108" charset="-128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2317750"/>
            <a:ext cx="24892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3579813"/>
            <a:ext cx="27051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41888"/>
            <a:ext cx="2857500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6300788" y="5073650"/>
            <a:ext cx="26066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GB" altLang="en-US" sz="2800"/>
              <a:t>Three cars, how many wheels? </a:t>
            </a:r>
          </a:p>
        </p:txBody>
      </p:sp>
    </p:spTree>
    <p:extLst>
      <p:ext uri="{BB962C8B-B14F-4D97-AF65-F5344CB8AC3E}">
        <p14:creationId xmlns:p14="http://schemas.microsoft.com/office/powerpoint/2010/main" val="9945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1753</Words>
  <Application>Microsoft Office PowerPoint</Application>
  <PresentationFormat>On-screen Show (4:3)</PresentationFormat>
  <Paragraphs>311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MS PGothic</vt:lpstr>
      <vt:lpstr>宋体</vt:lpstr>
      <vt:lpstr>宋体</vt:lpstr>
      <vt:lpstr>Arial</vt:lpstr>
      <vt:lpstr>Calibri</vt:lpstr>
      <vt:lpstr>楷体_GB2312</vt:lpstr>
      <vt:lpstr>ヒラギノ角ゴ Pro W3</vt:lpstr>
      <vt:lpstr>Office Theme</vt:lpstr>
      <vt:lpstr>Parent Workshop Times Tables Key Stage 2</vt:lpstr>
      <vt:lpstr>Over Learning, Mastery and Depth</vt:lpstr>
      <vt:lpstr>Skip counting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 the following addition sentences into multiplication sentences?</vt:lpstr>
      <vt:lpstr>PowerPoint Presentation</vt:lpstr>
      <vt:lpstr>Opportunities to make and draw arrays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would you partition/distribute this array?</vt:lpstr>
      <vt:lpstr>PowerPoint Presentation</vt:lpstr>
      <vt:lpstr>PowerPoint Presentation</vt:lpstr>
      <vt:lpstr>Would you rather?</vt:lpstr>
      <vt:lpstr>Factorising and finding prime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 21 matchsticks…</vt:lpstr>
      <vt:lpstr>PowerPoint Presentation</vt:lpstr>
      <vt:lpstr>Using the same 21 matchsticks, make different shapes. Draw each combination on your whiteboard, including the remainders. Record what the equation would be.  </vt:lpstr>
      <vt:lpstr>Look at the equation below, what do we know and what do we not know?  Consider what the missing numbers might be?  Can you work in a systematic way?</vt:lpstr>
      <vt:lpstr>PowerPoint Presentation</vt:lpstr>
      <vt:lpstr>PowerPoint Presentation</vt:lpstr>
      <vt:lpstr>PowerPoint Presentation</vt:lpstr>
      <vt:lpstr>PowerPoint Presentation</vt:lpstr>
    </vt:vector>
  </TitlesOfParts>
  <Company>Redriff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Shelley Featon</cp:lastModifiedBy>
  <cp:revision>9</cp:revision>
  <cp:lastPrinted>2018-05-23T10:12:46Z</cp:lastPrinted>
  <dcterms:created xsi:type="dcterms:W3CDTF">2017-10-03T11:18:22Z</dcterms:created>
  <dcterms:modified xsi:type="dcterms:W3CDTF">2018-05-23T15:17:55Z</dcterms:modified>
</cp:coreProperties>
</file>